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4"/>
    <p:sldMasterId id="2147483666" r:id="rId5"/>
    <p:sldMasterId id="2147483674" r:id="rId6"/>
  </p:sldMasterIdLst>
  <p:notesMasterIdLst>
    <p:notesMasterId r:id="rId74"/>
  </p:notesMasterIdLst>
  <p:handoutMasterIdLst>
    <p:handoutMasterId r:id="rId75"/>
  </p:handoutMasterIdLst>
  <p:sldIdLst>
    <p:sldId id="420" r:id="rId7"/>
    <p:sldId id="278" r:id="rId8"/>
    <p:sldId id="291" r:id="rId9"/>
    <p:sldId id="446" r:id="rId10"/>
    <p:sldId id="421" r:id="rId11"/>
    <p:sldId id="417" r:id="rId12"/>
    <p:sldId id="296" r:id="rId13"/>
    <p:sldId id="422" r:id="rId14"/>
    <p:sldId id="399" r:id="rId15"/>
    <p:sldId id="259" r:id="rId16"/>
    <p:sldId id="473" r:id="rId17"/>
    <p:sldId id="474" r:id="rId18"/>
    <p:sldId id="475" r:id="rId19"/>
    <p:sldId id="476" r:id="rId20"/>
    <p:sldId id="477" r:id="rId21"/>
    <p:sldId id="478" r:id="rId22"/>
    <p:sldId id="484" r:id="rId23"/>
    <p:sldId id="480" r:id="rId24"/>
    <p:sldId id="481" r:id="rId25"/>
    <p:sldId id="482" r:id="rId26"/>
    <p:sldId id="485" r:id="rId27"/>
    <p:sldId id="486" r:id="rId28"/>
    <p:sldId id="492" r:id="rId29"/>
    <p:sldId id="491" r:id="rId30"/>
    <p:sldId id="487" r:id="rId31"/>
    <p:sldId id="488" r:id="rId32"/>
    <p:sldId id="489" r:id="rId33"/>
    <p:sldId id="490" r:id="rId34"/>
    <p:sldId id="387" r:id="rId35"/>
    <p:sldId id="307" r:id="rId36"/>
    <p:sldId id="437" r:id="rId37"/>
    <p:sldId id="394" r:id="rId38"/>
    <p:sldId id="385" r:id="rId39"/>
    <p:sldId id="438" r:id="rId40"/>
    <p:sldId id="389" r:id="rId41"/>
    <p:sldId id="445" r:id="rId42"/>
    <p:sldId id="449" r:id="rId43"/>
    <p:sldId id="462" r:id="rId44"/>
    <p:sldId id="447" r:id="rId45"/>
    <p:sldId id="448" r:id="rId46"/>
    <p:sldId id="451" r:id="rId47"/>
    <p:sldId id="452" r:id="rId48"/>
    <p:sldId id="457" r:id="rId49"/>
    <p:sldId id="453" r:id="rId50"/>
    <p:sldId id="335" r:id="rId51"/>
    <p:sldId id="444" r:id="rId52"/>
    <p:sldId id="312" r:id="rId53"/>
    <p:sldId id="313" r:id="rId54"/>
    <p:sldId id="463" r:id="rId55"/>
    <p:sldId id="464" r:id="rId56"/>
    <p:sldId id="458" r:id="rId57"/>
    <p:sldId id="404" r:id="rId58"/>
    <p:sldId id="406" r:id="rId59"/>
    <p:sldId id="407" r:id="rId60"/>
    <p:sldId id="292" r:id="rId61"/>
    <p:sldId id="461" r:id="rId62"/>
    <p:sldId id="281" r:id="rId63"/>
    <p:sldId id="465" r:id="rId64"/>
    <p:sldId id="466" r:id="rId65"/>
    <p:sldId id="467" r:id="rId66"/>
    <p:sldId id="468" r:id="rId67"/>
    <p:sldId id="411" r:id="rId68"/>
    <p:sldId id="469" r:id="rId69"/>
    <p:sldId id="419" r:id="rId70"/>
    <p:sldId id="294" r:id="rId71"/>
    <p:sldId id="470" r:id="rId72"/>
    <p:sldId id="280" r:id="rId7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AB00"/>
    <a:srgbClr val="08335E"/>
    <a:srgbClr val="F40000"/>
    <a:srgbClr val="022E64"/>
    <a:srgbClr val="032F5E"/>
    <a:srgbClr val="EBA821"/>
    <a:srgbClr val="002F5F"/>
    <a:srgbClr val="62D437"/>
    <a:srgbClr val="019EC9"/>
    <a:srgbClr val="F57A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3324" autoAdjust="0"/>
  </p:normalViewPr>
  <p:slideViewPr>
    <p:cSldViewPr snapToGrid="0">
      <p:cViewPr varScale="1">
        <p:scale>
          <a:sx n="88" d="100"/>
          <a:sy n="88" d="100"/>
        </p:scale>
        <p:origin x="1190" y="77"/>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s>
</file>

<file path=ppt/diagrams/_rels/data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_rels/data2.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E05B91-176D-4ACD-90CC-9A2D9E8F024C}" type="doc">
      <dgm:prSet loTypeId="urn:microsoft.com/office/officeart/2018/2/layout/IconCircleList" loCatId="icon" qsTypeId="urn:microsoft.com/office/officeart/2005/8/quickstyle/simple1" qsCatId="simple" csTypeId="urn:microsoft.com/office/officeart/2005/8/colors/colorful3" csCatId="colorful" phldr="1"/>
      <dgm:spPr/>
      <dgm:t>
        <a:bodyPr/>
        <a:lstStyle/>
        <a:p>
          <a:endParaRPr lang="en-US"/>
        </a:p>
      </dgm:t>
    </dgm:pt>
    <dgm:pt modelId="{079CF645-37E8-4953-A73C-B249C19316D9}">
      <dgm:prSet custT="1"/>
      <dgm:spPr/>
      <dgm:t>
        <a:bodyPr/>
        <a:lstStyle/>
        <a:p>
          <a:pPr>
            <a:lnSpc>
              <a:spcPct val="100000"/>
            </a:lnSpc>
          </a:pPr>
          <a:r>
            <a:rPr lang="en-US" sz="1300" b="1">
              <a:solidFill>
                <a:srgbClr val="022E64"/>
              </a:solidFill>
              <a:latin typeface="Calibri"/>
              <a:cs typeface="Calibri"/>
            </a:rPr>
            <a:t>Credit Scoring: </a:t>
          </a:r>
          <a:r>
            <a:rPr lang="en-US" sz="1300">
              <a:solidFill>
                <a:srgbClr val="022E64"/>
              </a:solidFill>
              <a:latin typeface="Calibri"/>
              <a:cs typeface="Calibri"/>
            </a:rPr>
            <a:t>Assessing creditworthiness of individuals or businesses based on financial history and payment behavior to inform loan approvals and interest rates.</a:t>
          </a:r>
        </a:p>
      </dgm:t>
    </dgm:pt>
    <dgm:pt modelId="{143C7245-2619-462D-8444-3BD8566854E6}" type="parTrans" cxnId="{6E1614B6-2D28-466F-8E59-CFC4308B986A}">
      <dgm:prSet/>
      <dgm:spPr/>
      <dgm:t>
        <a:bodyPr/>
        <a:lstStyle/>
        <a:p>
          <a:endParaRPr lang="en-US"/>
        </a:p>
      </dgm:t>
    </dgm:pt>
    <dgm:pt modelId="{8197B705-E0C0-4C2D-8A0C-873950833CF6}" type="sibTrans" cxnId="{6E1614B6-2D28-466F-8E59-CFC4308B986A}">
      <dgm:prSet/>
      <dgm:spPr/>
      <dgm:t>
        <a:bodyPr/>
        <a:lstStyle/>
        <a:p>
          <a:pPr>
            <a:lnSpc>
              <a:spcPct val="100000"/>
            </a:lnSpc>
          </a:pPr>
          <a:endParaRPr lang="en-US"/>
        </a:p>
      </dgm:t>
    </dgm:pt>
    <dgm:pt modelId="{0F2821F0-6F56-410C-B737-C3105FB8CA38}">
      <dgm:prSet custT="1"/>
      <dgm:spPr/>
      <dgm:t>
        <a:bodyPr/>
        <a:lstStyle/>
        <a:p>
          <a:pPr>
            <a:lnSpc>
              <a:spcPct val="100000"/>
            </a:lnSpc>
          </a:pPr>
          <a:r>
            <a:rPr lang="en-US" sz="1300" b="1">
              <a:solidFill>
                <a:srgbClr val="022E64"/>
              </a:solidFill>
              <a:latin typeface="Calibri"/>
              <a:cs typeface="Calibri"/>
            </a:rPr>
            <a:t>Risk Assessment: </a:t>
          </a:r>
          <a:r>
            <a:rPr lang="en-US" sz="1300">
              <a:solidFill>
                <a:srgbClr val="022E64"/>
              </a:solidFill>
              <a:latin typeface="Calibri"/>
              <a:cs typeface="Calibri"/>
            </a:rPr>
            <a:t>Evaluating and managing various types of risks, including market, credit, and operational risks, to develop risk mitigation strategies.</a:t>
          </a:r>
        </a:p>
      </dgm:t>
    </dgm:pt>
    <dgm:pt modelId="{5A9CFF10-BEC3-46B6-BDE7-1C1D2BA42668}" type="parTrans" cxnId="{35C1685C-1C87-427F-9137-35CF0908A651}">
      <dgm:prSet/>
      <dgm:spPr/>
      <dgm:t>
        <a:bodyPr/>
        <a:lstStyle/>
        <a:p>
          <a:endParaRPr lang="en-US"/>
        </a:p>
      </dgm:t>
    </dgm:pt>
    <dgm:pt modelId="{8B09C522-F0CC-4408-AF5B-BE3CA215A85E}" type="sibTrans" cxnId="{35C1685C-1C87-427F-9137-35CF0908A651}">
      <dgm:prSet/>
      <dgm:spPr/>
      <dgm:t>
        <a:bodyPr/>
        <a:lstStyle/>
        <a:p>
          <a:pPr>
            <a:lnSpc>
              <a:spcPct val="100000"/>
            </a:lnSpc>
          </a:pPr>
          <a:endParaRPr lang="en-US"/>
        </a:p>
      </dgm:t>
    </dgm:pt>
    <dgm:pt modelId="{6BB6F47F-E017-4DF0-8E5B-F4E1B4BEDC10}">
      <dgm:prSet custT="1"/>
      <dgm:spPr/>
      <dgm:t>
        <a:bodyPr/>
        <a:lstStyle/>
        <a:p>
          <a:pPr>
            <a:lnSpc>
              <a:spcPct val="100000"/>
            </a:lnSpc>
          </a:pPr>
          <a:r>
            <a:rPr lang="en-US" sz="1300" b="1">
              <a:solidFill>
                <a:srgbClr val="022E64"/>
              </a:solidFill>
              <a:latin typeface="Calibri"/>
              <a:cs typeface="Calibri"/>
            </a:rPr>
            <a:t>Customer Churn Prediction:</a:t>
          </a:r>
          <a:r>
            <a:rPr lang="en-US" sz="1300">
              <a:solidFill>
                <a:srgbClr val="022E64"/>
              </a:solidFill>
              <a:latin typeface="Calibri"/>
              <a:cs typeface="Calibri"/>
            </a:rPr>
            <a:t> Predicting customer churn to help providers take proactive measures to retain at-risk customers through personalized incentives and improved service.</a:t>
          </a:r>
        </a:p>
      </dgm:t>
    </dgm:pt>
    <dgm:pt modelId="{74B53ACB-3CD8-4A5F-9691-E19079087F59}" type="parTrans" cxnId="{A88E5360-B6F9-4ECC-9C28-4A74AD1D6EE5}">
      <dgm:prSet/>
      <dgm:spPr/>
      <dgm:t>
        <a:bodyPr/>
        <a:lstStyle/>
        <a:p>
          <a:endParaRPr lang="en-US"/>
        </a:p>
      </dgm:t>
    </dgm:pt>
    <dgm:pt modelId="{34B4D9DA-D929-44BF-9C54-7B06A9591471}" type="sibTrans" cxnId="{A88E5360-B6F9-4ECC-9C28-4A74AD1D6EE5}">
      <dgm:prSet/>
      <dgm:spPr/>
      <dgm:t>
        <a:bodyPr/>
        <a:lstStyle/>
        <a:p>
          <a:endParaRPr lang="en-US"/>
        </a:p>
      </dgm:t>
    </dgm:pt>
    <dgm:pt modelId="{455F84E6-9347-4023-A30D-5832F2F0435E}">
      <dgm:prSet phldr="0"/>
      <dgm:spPr/>
      <dgm:t>
        <a:bodyPr/>
        <a:lstStyle/>
        <a:p>
          <a:pPr>
            <a:lnSpc>
              <a:spcPct val="100000"/>
            </a:lnSpc>
          </a:pPr>
          <a:r>
            <a:rPr lang="en-US" b="1">
              <a:latin typeface="Calibri"/>
              <a:cs typeface="Calibri"/>
            </a:rPr>
            <a:t>Fraud Detection:</a:t>
          </a:r>
          <a:r>
            <a:rPr lang="en-US" b="0">
              <a:latin typeface="Calibri"/>
              <a:cs typeface="Calibri"/>
            </a:rPr>
            <a:t> Identifying fraudulent activities such as credit card fraud and identity theft by analyzing transaction data and user behavior patterns.</a:t>
          </a:r>
        </a:p>
      </dgm:t>
    </dgm:pt>
    <dgm:pt modelId="{8C196B34-ED00-4258-8DB9-0915E82DA835}" type="parTrans" cxnId="{B74D4374-1483-4284-A95F-E33E6E762378}">
      <dgm:prSet/>
      <dgm:spPr/>
    </dgm:pt>
    <dgm:pt modelId="{B483B4EE-E707-4353-AC61-34F5D15A62B4}" type="sibTrans" cxnId="{B74D4374-1483-4284-A95F-E33E6E762378}">
      <dgm:prSet/>
      <dgm:spPr/>
      <dgm:t>
        <a:bodyPr/>
        <a:lstStyle/>
        <a:p>
          <a:pPr>
            <a:lnSpc>
              <a:spcPct val="100000"/>
            </a:lnSpc>
          </a:pPr>
          <a:endParaRPr lang="en-US"/>
        </a:p>
      </dgm:t>
    </dgm:pt>
    <dgm:pt modelId="{1940D5BF-6C93-48F2-B30E-453441FAA06B}" type="pres">
      <dgm:prSet presAssocID="{BCE05B91-176D-4ACD-90CC-9A2D9E8F024C}" presName="root" presStyleCnt="0">
        <dgm:presLayoutVars>
          <dgm:dir/>
          <dgm:resizeHandles val="exact"/>
        </dgm:presLayoutVars>
      </dgm:prSet>
      <dgm:spPr/>
    </dgm:pt>
    <dgm:pt modelId="{BD6456A2-CDB9-4314-97AF-0093D4694458}" type="pres">
      <dgm:prSet presAssocID="{BCE05B91-176D-4ACD-90CC-9A2D9E8F024C}" presName="container" presStyleCnt="0">
        <dgm:presLayoutVars>
          <dgm:dir/>
          <dgm:resizeHandles val="exact"/>
        </dgm:presLayoutVars>
      </dgm:prSet>
      <dgm:spPr/>
    </dgm:pt>
    <dgm:pt modelId="{7CD18D11-0CDE-4D44-84C2-F93EA127006B}" type="pres">
      <dgm:prSet presAssocID="{079CF645-37E8-4953-A73C-B249C19316D9}" presName="compNode" presStyleCnt="0"/>
      <dgm:spPr/>
    </dgm:pt>
    <dgm:pt modelId="{9ABDF13A-6253-4F0A-9FB7-3C80D7477F46}" type="pres">
      <dgm:prSet presAssocID="{079CF645-37E8-4953-A73C-B249C19316D9}" presName="iconBgRect" presStyleLbl="bgShp" presStyleIdx="0" presStyleCnt="4"/>
      <dgm:spPr/>
    </dgm:pt>
    <dgm:pt modelId="{F439164A-839B-40BE-BB60-2DE3719E6325}" type="pres">
      <dgm:prSet presAssocID="{079CF645-37E8-4953-A73C-B249C19316D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llar"/>
        </a:ext>
      </dgm:extLst>
    </dgm:pt>
    <dgm:pt modelId="{80F2B662-CCE0-42E6-989C-580E1EC0A552}" type="pres">
      <dgm:prSet presAssocID="{079CF645-37E8-4953-A73C-B249C19316D9}" presName="spaceRect" presStyleCnt="0"/>
      <dgm:spPr/>
    </dgm:pt>
    <dgm:pt modelId="{E2DA2E39-C317-4595-837B-F874DFD85ADB}" type="pres">
      <dgm:prSet presAssocID="{079CF645-37E8-4953-A73C-B249C19316D9}" presName="textRect" presStyleLbl="revTx" presStyleIdx="0" presStyleCnt="4">
        <dgm:presLayoutVars>
          <dgm:chMax val="1"/>
          <dgm:chPref val="1"/>
        </dgm:presLayoutVars>
      </dgm:prSet>
      <dgm:spPr/>
    </dgm:pt>
    <dgm:pt modelId="{EF0C7991-64DE-4DDB-9239-CDC5F2948463}" type="pres">
      <dgm:prSet presAssocID="{8197B705-E0C0-4C2D-8A0C-873950833CF6}" presName="sibTrans" presStyleLbl="sibTrans2D1" presStyleIdx="0" presStyleCnt="0"/>
      <dgm:spPr/>
    </dgm:pt>
    <dgm:pt modelId="{3EFFAEFF-7866-4156-834E-92457EB732DC}" type="pres">
      <dgm:prSet presAssocID="{455F84E6-9347-4023-A30D-5832F2F0435E}" presName="compNode" presStyleCnt="0"/>
      <dgm:spPr/>
    </dgm:pt>
    <dgm:pt modelId="{FED58017-D929-4EA0-9ACE-FD0DC06F1F0E}" type="pres">
      <dgm:prSet presAssocID="{455F84E6-9347-4023-A30D-5832F2F0435E}" presName="iconBgRect" presStyleLbl="bgShp" presStyleIdx="1" presStyleCnt="4"/>
      <dgm:spPr/>
    </dgm:pt>
    <dgm:pt modelId="{AFFFFA97-DCC3-430C-A0DB-5D651800D345}" type="pres">
      <dgm:prSet presAssocID="{455F84E6-9347-4023-A30D-5832F2F0435E}" presName="iconRect" presStyleLbl="node1" presStyleIdx="1" presStyleCnt="4"/>
      <dgm:spPr/>
    </dgm:pt>
    <dgm:pt modelId="{FA9D08D4-62F2-48E6-BD29-3473EF975037}" type="pres">
      <dgm:prSet presAssocID="{455F84E6-9347-4023-A30D-5832F2F0435E}" presName="spaceRect" presStyleCnt="0"/>
      <dgm:spPr/>
    </dgm:pt>
    <dgm:pt modelId="{F1B6F374-ADFC-462D-9EBB-B2B5EFE1C715}" type="pres">
      <dgm:prSet presAssocID="{455F84E6-9347-4023-A30D-5832F2F0435E}" presName="textRect" presStyleLbl="revTx" presStyleIdx="1" presStyleCnt="4">
        <dgm:presLayoutVars>
          <dgm:chMax val="1"/>
          <dgm:chPref val="1"/>
        </dgm:presLayoutVars>
      </dgm:prSet>
      <dgm:spPr/>
    </dgm:pt>
    <dgm:pt modelId="{3D7B989D-CA0C-4F20-A7A5-57EA439988B6}" type="pres">
      <dgm:prSet presAssocID="{B483B4EE-E707-4353-AC61-34F5D15A62B4}" presName="sibTrans" presStyleLbl="sibTrans2D1" presStyleIdx="0" presStyleCnt="0"/>
      <dgm:spPr/>
    </dgm:pt>
    <dgm:pt modelId="{17A5C6AA-B801-40FE-93A0-11A18DE01CBF}" type="pres">
      <dgm:prSet presAssocID="{0F2821F0-6F56-410C-B737-C3105FB8CA38}" presName="compNode" presStyleCnt="0"/>
      <dgm:spPr/>
    </dgm:pt>
    <dgm:pt modelId="{69160206-D79F-470E-A87F-6EEC6A8D7443}" type="pres">
      <dgm:prSet presAssocID="{0F2821F0-6F56-410C-B737-C3105FB8CA38}" presName="iconBgRect" presStyleLbl="bgShp" presStyleIdx="2" presStyleCnt="4"/>
      <dgm:spPr/>
    </dgm:pt>
    <dgm:pt modelId="{5A66B163-8721-4A83-8D73-099E4398FF32}" type="pres">
      <dgm:prSet presAssocID="{0F2821F0-6F56-410C-B737-C3105FB8CA38}"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arning"/>
        </a:ext>
      </dgm:extLst>
    </dgm:pt>
    <dgm:pt modelId="{CE325A2E-9F58-446B-A150-F0C31FC2080C}" type="pres">
      <dgm:prSet presAssocID="{0F2821F0-6F56-410C-B737-C3105FB8CA38}" presName="spaceRect" presStyleCnt="0"/>
      <dgm:spPr/>
    </dgm:pt>
    <dgm:pt modelId="{781B9B6A-568C-4208-BD16-8BA9B73CE108}" type="pres">
      <dgm:prSet presAssocID="{0F2821F0-6F56-410C-B737-C3105FB8CA38}" presName="textRect" presStyleLbl="revTx" presStyleIdx="2" presStyleCnt="4">
        <dgm:presLayoutVars>
          <dgm:chMax val="1"/>
          <dgm:chPref val="1"/>
        </dgm:presLayoutVars>
      </dgm:prSet>
      <dgm:spPr/>
    </dgm:pt>
    <dgm:pt modelId="{25C2CC03-0FA2-4BA2-A20F-206A1285553F}" type="pres">
      <dgm:prSet presAssocID="{8B09C522-F0CC-4408-AF5B-BE3CA215A85E}" presName="sibTrans" presStyleLbl="sibTrans2D1" presStyleIdx="0" presStyleCnt="0"/>
      <dgm:spPr/>
    </dgm:pt>
    <dgm:pt modelId="{C936BE75-AA49-4AFD-9CA1-C982CB0CDAC5}" type="pres">
      <dgm:prSet presAssocID="{6BB6F47F-E017-4DF0-8E5B-F4E1B4BEDC10}" presName="compNode" presStyleCnt="0"/>
      <dgm:spPr/>
    </dgm:pt>
    <dgm:pt modelId="{6C21C8FF-AA77-47C8-A6F5-0045250DC92A}" type="pres">
      <dgm:prSet presAssocID="{6BB6F47F-E017-4DF0-8E5B-F4E1B4BEDC10}" presName="iconBgRect" presStyleLbl="bgShp" presStyleIdx="3" presStyleCnt="4"/>
      <dgm:spPr/>
    </dgm:pt>
    <dgm:pt modelId="{5C0B01F2-51D1-4A99-9AF5-1EB385DE1F00}" type="pres">
      <dgm:prSet presAssocID="{6BB6F47F-E017-4DF0-8E5B-F4E1B4BEDC10}"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17A96023-2831-4FCE-8F76-41D8BEE9523E}" type="pres">
      <dgm:prSet presAssocID="{6BB6F47F-E017-4DF0-8E5B-F4E1B4BEDC10}" presName="spaceRect" presStyleCnt="0"/>
      <dgm:spPr/>
    </dgm:pt>
    <dgm:pt modelId="{AE6ABDF8-61FB-41AB-88CB-4409E91F09D0}" type="pres">
      <dgm:prSet presAssocID="{6BB6F47F-E017-4DF0-8E5B-F4E1B4BEDC10}" presName="textRect" presStyleLbl="revTx" presStyleIdx="3" presStyleCnt="4">
        <dgm:presLayoutVars>
          <dgm:chMax val="1"/>
          <dgm:chPref val="1"/>
        </dgm:presLayoutVars>
      </dgm:prSet>
      <dgm:spPr/>
    </dgm:pt>
  </dgm:ptLst>
  <dgm:cxnLst>
    <dgm:cxn modelId="{28ECDA2B-A433-45F2-96EC-B0ED4C3B689C}" type="presOf" srcId="{8B09C522-F0CC-4408-AF5B-BE3CA215A85E}" destId="{25C2CC03-0FA2-4BA2-A20F-206A1285553F}" srcOrd="0" destOrd="0" presId="urn:microsoft.com/office/officeart/2018/2/layout/IconCircleList"/>
    <dgm:cxn modelId="{35C1685C-1C87-427F-9137-35CF0908A651}" srcId="{BCE05B91-176D-4ACD-90CC-9A2D9E8F024C}" destId="{0F2821F0-6F56-410C-B737-C3105FB8CA38}" srcOrd="2" destOrd="0" parTransId="{5A9CFF10-BEC3-46B6-BDE7-1C1D2BA42668}" sibTransId="{8B09C522-F0CC-4408-AF5B-BE3CA215A85E}"/>
    <dgm:cxn modelId="{A88E5360-B6F9-4ECC-9C28-4A74AD1D6EE5}" srcId="{BCE05B91-176D-4ACD-90CC-9A2D9E8F024C}" destId="{6BB6F47F-E017-4DF0-8E5B-F4E1B4BEDC10}" srcOrd="3" destOrd="0" parTransId="{74B53ACB-3CD8-4A5F-9691-E19079087F59}" sibTransId="{34B4D9DA-D929-44BF-9C54-7B06A9591471}"/>
    <dgm:cxn modelId="{94264643-1765-4DA6-8599-821AEBABDE50}" type="presOf" srcId="{455F84E6-9347-4023-A30D-5832F2F0435E}" destId="{F1B6F374-ADFC-462D-9EBB-B2B5EFE1C715}" srcOrd="0" destOrd="0" presId="urn:microsoft.com/office/officeart/2018/2/layout/IconCircleList"/>
    <dgm:cxn modelId="{B74D4374-1483-4284-A95F-E33E6E762378}" srcId="{BCE05B91-176D-4ACD-90CC-9A2D9E8F024C}" destId="{455F84E6-9347-4023-A30D-5832F2F0435E}" srcOrd="1" destOrd="0" parTransId="{8C196B34-ED00-4258-8DB9-0915E82DA835}" sibTransId="{B483B4EE-E707-4353-AC61-34F5D15A62B4}"/>
    <dgm:cxn modelId="{9CE3C990-F21F-442B-9AFE-8C85443807C4}" type="presOf" srcId="{B483B4EE-E707-4353-AC61-34F5D15A62B4}" destId="{3D7B989D-CA0C-4F20-A7A5-57EA439988B6}" srcOrd="0" destOrd="0" presId="urn:microsoft.com/office/officeart/2018/2/layout/IconCircleList"/>
    <dgm:cxn modelId="{6E1614B6-2D28-466F-8E59-CFC4308B986A}" srcId="{BCE05B91-176D-4ACD-90CC-9A2D9E8F024C}" destId="{079CF645-37E8-4953-A73C-B249C19316D9}" srcOrd="0" destOrd="0" parTransId="{143C7245-2619-462D-8444-3BD8566854E6}" sibTransId="{8197B705-E0C0-4C2D-8A0C-873950833CF6}"/>
    <dgm:cxn modelId="{1F45D4C5-8DA4-4855-B505-6FDDF15D2AAB}" type="presOf" srcId="{BCE05B91-176D-4ACD-90CC-9A2D9E8F024C}" destId="{1940D5BF-6C93-48F2-B30E-453441FAA06B}" srcOrd="0" destOrd="0" presId="urn:microsoft.com/office/officeart/2018/2/layout/IconCircleList"/>
    <dgm:cxn modelId="{5E82E1D1-8CF5-4C00-9871-D2B65ECAE2B8}" type="presOf" srcId="{8197B705-E0C0-4C2D-8A0C-873950833CF6}" destId="{EF0C7991-64DE-4DDB-9239-CDC5F2948463}" srcOrd="0" destOrd="0" presId="urn:microsoft.com/office/officeart/2018/2/layout/IconCircleList"/>
    <dgm:cxn modelId="{B5A8D8DD-B0FF-4691-BB7B-77F523384371}" type="presOf" srcId="{0F2821F0-6F56-410C-B737-C3105FB8CA38}" destId="{781B9B6A-568C-4208-BD16-8BA9B73CE108}" srcOrd="0" destOrd="0" presId="urn:microsoft.com/office/officeart/2018/2/layout/IconCircleList"/>
    <dgm:cxn modelId="{07E4A1E2-0973-4ECF-B206-D081EC40B3DC}" type="presOf" srcId="{6BB6F47F-E017-4DF0-8E5B-F4E1B4BEDC10}" destId="{AE6ABDF8-61FB-41AB-88CB-4409E91F09D0}" srcOrd="0" destOrd="0" presId="urn:microsoft.com/office/officeart/2018/2/layout/IconCircleList"/>
    <dgm:cxn modelId="{F97553F9-F0C8-4E4A-AF14-BFBE155E556B}" type="presOf" srcId="{079CF645-37E8-4953-A73C-B249C19316D9}" destId="{E2DA2E39-C317-4595-837B-F874DFD85ADB}" srcOrd="0" destOrd="0" presId="urn:microsoft.com/office/officeart/2018/2/layout/IconCircleList"/>
    <dgm:cxn modelId="{4210B575-C173-46FC-812A-CCB036559CDB}" type="presParOf" srcId="{1940D5BF-6C93-48F2-B30E-453441FAA06B}" destId="{BD6456A2-CDB9-4314-97AF-0093D4694458}" srcOrd="0" destOrd="0" presId="urn:microsoft.com/office/officeart/2018/2/layout/IconCircleList"/>
    <dgm:cxn modelId="{513F71D5-24ED-40BF-9784-99B57A77C36E}" type="presParOf" srcId="{BD6456A2-CDB9-4314-97AF-0093D4694458}" destId="{7CD18D11-0CDE-4D44-84C2-F93EA127006B}" srcOrd="0" destOrd="0" presId="urn:microsoft.com/office/officeart/2018/2/layout/IconCircleList"/>
    <dgm:cxn modelId="{D610744B-D718-4E6D-8362-26E6FCE837F3}" type="presParOf" srcId="{7CD18D11-0CDE-4D44-84C2-F93EA127006B}" destId="{9ABDF13A-6253-4F0A-9FB7-3C80D7477F46}" srcOrd="0" destOrd="0" presId="urn:microsoft.com/office/officeart/2018/2/layout/IconCircleList"/>
    <dgm:cxn modelId="{680C9884-65FE-49F4-878C-378EF14AC9D4}" type="presParOf" srcId="{7CD18D11-0CDE-4D44-84C2-F93EA127006B}" destId="{F439164A-839B-40BE-BB60-2DE3719E6325}" srcOrd="1" destOrd="0" presId="urn:microsoft.com/office/officeart/2018/2/layout/IconCircleList"/>
    <dgm:cxn modelId="{72747A4D-AFCA-4A87-BED5-0DAF596576E2}" type="presParOf" srcId="{7CD18D11-0CDE-4D44-84C2-F93EA127006B}" destId="{80F2B662-CCE0-42E6-989C-580E1EC0A552}" srcOrd="2" destOrd="0" presId="urn:microsoft.com/office/officeart/2018/2/layout/IconCircleList"/>
    <dgm:cxn modelId="{96F7CDB3-D378-4917-9E75-F2991985A29D}" type="presParOf" srcId="{7CD18D11-0CDE-4D44-84C2-F93EA127006B}" destId="{E2DA2E39-C317-4595-837B-F874DFD85ADB}" srcOrd="3" destOrd="0" presId="urn:microsoft.com/office/officeart/2018/2/layout/IconCircleList"/>
    <dgm:cxn modelId="{FA85F260-F8D7-44B2-B97C-7A92F668E12D}" type="presParOf" srcId="{BD6456A2-CDB9-4314-97AF-0093D4694458}" destId="{EF0C7991-64DE-4DDB-9239-CDC5F2948463}" srcOrd="1" destOrd="0" presId="urn:microsoft.com/office/officeart/2018/2/layout/IconCircleList"/>
    <dgm:cxn modelId="{692E2972-B79A-4D78-95A8-5B224A3A6208}" type="presParOf" srcId="{BD6456A2-CDB9-4314-97AF-0093D4694458}" destId="{3EFFAEFF-7866-4156-834E-92457EB732DC}" srcOrd="2" destOrd="0" presId="urn:microsoft.com/office/officeart/2018/2/layout/IconCircleList"/>
    <dgm:cxn modelId="{3BC12F50-9987-4E6A-A130-82AF68EB4E97}" type="presParOf" srcId="{3EFFAEFF-7866-4156-834E-92457EB732DC}" destId="{FED58017-D929-4EA0-9ACE-FD0DC06F1F0E}" srcOrd="0" destOrd="0" presId="urn:microsoft.com/office/officeart/2018/2/layout/IconCircleList"/>
    <dgm:cxn modelId="{623E60BD-28D8-4967-BD56-06C4D81D5B41}" type="presParOf" srcId="{3EFFAEFF-7866-4156-834E-92457EB732DC}" destId="{AFFFFA97-DCC3-430C-A0DB-5D651800D345}" srcOrd="1" destOrd="0" presId="urn:microsoft.com/office/officeart/2018/2/layout/IconCircleList"/>
    <dgm:cxn modelId="{55955FA3-A5EC-43DC-816E-B9EF1723E10F}" type="presParOf" srcId="{3EFFAEFF-7866-4156-834E-92457EB732DC}" destId="{FA9D08D4-62F2-48E6-BD29-3473EF975037}" srcOrd="2" destOrd="0" presId="urn:microsoft.com/office/officeart/2018/2/layout/IconCircleList"/>
    <dgm:cxn modelId="{8E742E4A-11D1-4822-89C7-17A1CA410A16}" type="presParOf" srcId="{3EFFAEFF-7866-4156-834E-92457EB732DC}" destId="{F1B6F374-ADFC-462D-9EBB-B2B5EFE1C715}" srcOrd="3" destOrd="0" presId="urn:microsoft.com/office/officeart/2018/2/layout/IconCircleList"/>
    <dgm:cxn modelId="{74575363-2B63-49B9-8907-92488BC1FC44}" type="presParOf" srcId="{BD6456A2-CDB9-4314-97AF-0093D4694458}" destId="{3D7B989D-CA0C-4F20-A7A5-57EA439988B6}" srcOrd="3" destOrd="0" presId="urn:microsoft.com/office/officeart/2018/2/layout/IconCircleList"/>
    <dgm:cxn modelId="{5BC4B0DA-5B27-4AD5-862F-31E36BF34F81}" type="presParOf" srcId="{BD6456A2-CDB9-4314-97AF-0093D4694458}" destId="{17A5C6AA-B801-40FE-93A0-11A18DE01CBF}" srcOrd="4" destOrd="0" presId="urn:microsoft.com/office/officeart/2018/2/layout/IconCircleList"/>
    <dgm:cxn modelId="{2F141993-7224-43EF-A4A1-95FC5AC10072}" type="presParOf" srcId="{17A5C6AA-B801-40FE-93A0-11A18DE01CBF}" destId="{69160206-D79F-470E-A87F-6EEC6A8D7443}" srcOrd="0" destOrd="0" presId="urn:microsoft.com/office/officeart/2018/2/layout/IconCircleList"/>
    <dgm:cxn modelId="{57C7F0A8-D94D-4D34-BA79-A6253BA572AF}" type="presParOf" srcId="{17A5C6AA-B801-40FE-93A0-11A18DE01CBF}" destId="{5A66B163-8721-4A83-8D73-099E4398FF32}" srcOrd="1" destOrd="0" presId="urn:microsoft.com/office/officeart/2018/2/layout/IconCircleList"/>
    <dgm:cxn modelId="{C47920D4-523D-47D0-8454-6135C3C3F129}" type="presParOf" srcId="{17A5C6AA-B801-40FE-93A0-11A18DE01CBF}" destId="{CE325A2E-9F58-446B-A150-F0C31FC2080C}" srcOrd="2" destOrd="0" presId="urn:microsoft.com/office/officeart/2018/2/layout/IconCircleList"/>
    <dgm:cxn modelId="{6E98927F-E388-4DAD-B0EF-ADF06152FE15}" type="presParOf" srcId="{17A5C6AA-B801-40FE-93A0-11A18DE01CBF}" destId="{781B9B6A-568C-4208-BD16-8BA9B73CE108}" srcOrd="3" destOrd="0" presId="urn:microsoft.com/office/officeart/2018/2/layout/IconCircleList"/>
    <dgm:cxn modelId="{D04D19B6-D6EC-4A05-92ED-508A20659A9C}" type="presParOf" srcId="{BD6456A2-CDB9-4314-97AF-0093D4694458}" destId="{25C2CC03-0FA2-4BA2-A20F-206A1285553F}" srcOrd="5" destOrd="0" presId="urn:microsoft.com/office/officeart/2018/2/layout/IconCircleList"/>
    <dgm:cxn modelId="{86517822-02E2-414C-9440-5EC3DC33BBD7}" type="presParOf" srcId="{BD6456A2-CDB9-4314-97AF-0093D4694458}" destId="{C936BE75-AA49-4AFD-9CA1-C982CB0CDAC5}" srcOrd="6" destOrd="0" presId="urn:microsoft.com/office/officeart/2018/2/layout/IconCircleList"/>
    <dgm:cxn modelId="{2C49999F-6FD7-4D57-B001-C5810CE7549C}" type="presParOf" srcId="{C936BE75-AA49-4AFD-9CA1-C982CB0CDAC5}" destId="{6C21C8FF-AA77-47C8-A6F5-0045250DC92A}" srcOrd="0" destOrd="0" presId="urn:microsoft.com/office/officeart/2018/2/layout/IconCircleList"/>
    <dgm:cxn modelId="{E62EA798-426E-40F9-96B3-9787320242F7}" type="presParOf" srcId="{C936BE75-AA49-4AFD-9CA1-C982CB0CDAC5}" destId="{5C0B01F2-51D1-4A99-9AF5-1EB385DE1F00}" srcOrd="1" destOrd="0" presId="urn:microsoft.com/office/officeart/2018/2/layout/IconCircleList"/>
    <dgm:cxn modelId="{9C4F6B09-EFC1-4D18-A675-125C1AFA97DB}" type="presParOf" srcId="{C936BE75-AA49-4AFD-9CA1-C982CB0CDAC5}" destId="{17A96023-2831-4FCE-8F76-41D8BEE9523E}" srcOrd="2" destOrd="0" presId="urn:microsoft.com/office/officeart/2018/2/layout/IconCircleList"/>
    <dgm:cxn modelId="{E549D85E-028F-4045-9F90-36E93F6FFD72}" type="presParOf" srcId="{C936BE75-AA49-4AFD-9CA1-C982CB0CDAC5}" destId="{AE6ABDF8-61FB-41AB-88CB-4409E91F09D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E05B91-176D-4ACD-90CC-9A2D9E8F024C}"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079CF645-37E8-4953-A73C-B249C19316D9}">
      <dgm:prSet/>
      <dgm:spPr/>
      <dgm:t>
        <a:bodyPr/>
        <a:lstStyle/>
        <a:p>
          <a:pPr>
            <a:lnSpc>
              <a:spcPct val="100000"/>
            </a:lnSpc>
          </a:pPr>
          <a:r>
            <a:rPr lang="en-US" b="1">
              <a:solidFill>
                <a:srgbClr val="022E64"/>
              </a:solidFill>
              <a:latin typeface="Calibri"/>
              <a:cs typeface="Calibri"/>
            </a:rPr>
            <a:t>Sales Forecasting: </a:t>
          </a:r>
          <a:r>
            <a:rPr lang="en-US">
              <a:solidFill>
                <a:srgbClr val="022E64"/>
              </a:solidFill>
              <a:latin typeface="Calibri"/>
              <a:cs typeface="Calibri"/>
            </a:rPr>
            <a:t>Predicting future sales of banking products with factors like economic conditions, customer </a:t>
          </a:r>
          <a:r>
            <a:rPr lang="en-US" err="1">
              <a:solidFill>
                <a:srgbClr val="022E64"/>
              </a:solidFill>
              <a:latin typeface="Calibri"/>
              <a:cs typeface="Calibri"/>
            </a:rPr>
            <a:t>behaviour</a:t>
          </a:r>
          <a:r>
            <a:rPr lang="en-US">
              <a:solidFill>
                <a:srgbClr val="022E64"/>
              </a:solidFill>
              <a:latin typeface="Calibri"/>
              <a:cs typeface="Calibri"/>
            </a:rPr>
            <a:t>, and past sales data. Useful for branch performance analysis.</a:t>
          </a:r>
        </a:p>
      </dgm:t>
    </dgm:pt>
    <dgm:pt modelId="{143C7245-2619-462D-8444-3BD8566854E6}" type="parTrans" cxnId="{6E1614B6-2D28-466F-8E59-CFC4308B986A}">
      <dgm:prSet/>
      <dgm:spPr/>
      <dgm:t>
        <a:bodyPr/>
        <a:lstStyle/>
        <a:p>
          <a:endParaRPr lang="en-US"/>
        </a:p>
      </dgm:t>
    </dgm:pt>
    <dgm:pt modelId="{8197B705-E0C0-4C2D-8A0C-873950833CF6}" type="sibTrans" cxnId="{6E1614B6-2D28-466F-8E59-CFC4308B986A}">
      <dgm:prSet/>
      <dgm:spPr/>
      <dgm:t>
        <a:bodyPr/>
        <a:lstStyle/>
        <a:p>
          <a:pPr>
            <a:lnSpc>
              <a:spcPct val="100000"/>
            </a:lnSpc>
          </a:pPr>
          <a:endParaRPr lang="en-US"/>
        </a:p>
      </dgm:t>
    </dgm:pt>
    <dgm:pt modelId="{E59E422E-51CE-4493-9E54-2ED601012117}">
      <dgm:prSet/>
      <dgm:spPr/>
      <dgm:t>
        <a:bodyPr/>
        <a:lstStyle/>
        <a:p>
          <a:pPr>
            <a:lnSpc>
              <a:spcPct val="100000"/>
            </a:lnSpc>
          </a:pPr>
          <a:r>
            <a:rPr lang="en-US" b="1">
              <a:solidFill>
                <a:srgbClr val="022E64"/>
              </a:solidFill>
              <a:latin typeface="Calibri"/>
              <a:cs typeface="Calibri"/>
            </a:rPr>
            <a:t>Macroeconomic Impact Assessment:</a:t>
          </a:r>
          <a:r>
            <a:rPr lang="en-US" b="0">
              <a:solidFill>
                <a:srgbClr val="022E64"/>
              </a:solidFill>
              <a:latin typeface="Calibri"/>
              <a:cs typeface="Calibri"/>
            </a:rPr>
            <a:t> Analyzing the impact of macroeconomic variables (e.g. inflation, GDP growth) on operations and financial performance, to help strategic planning.</a:t>
          </a:r>
        </a:p>
      </dgm:t>
    </dgm:pt>
    <dgm:pt modelId="{F7DAAB71-6C2B-4121-B3E2-682E4586EA27}" type="parTrans" cxnId="{3B279C0E-17E0-4729-BA87-7FB880FDD5E4}">
      <dgm:prSet/>
      <dgm:spPr/>
      <dgm:t>
        <a:bodyPr/>
        <a:lstStyle/>
        <a:p>
          <a:endParaRPr lang="en-US"/>
        </a:p>
      </dgm:t>
    </dgm:pt>
    <dgm:pt modelId="{45217B03-9AAE-45FB-AFF6-715D39FABBCA}" type="sibTrans" cxnId="{3B279C0E-17E0-4729-BA87-7FB880FDD5E4}">
      <dgm:prSet/>
      <dgm:spPr/>
      <dgm:t>
        <a:bodyPr/>
        <a:lstStyle/>
        <a:p>
          <a:pPr>
            <a:lnSpc>
              <a:spcPct val="100000"/>
            </a:lnSpc>
          </a:pPr>
          <a:endParaRPr lang="en-US"/>
        </a:p>
      </dgm:t>
    </dgm:pt>
    <dgm:pt modelId="{E1EB8777-86A0-41F5-A513-68DAF7827EC5}">
      <dgm:prSet/>
      <dgm:spPr/>
      <dgm:t>
        <a:bodyPr/>
        <a:lstStyle/>
        <a:p>
          <a:pPr>
            <a:lnSpc>
              <a:spcPct val="100000"/>
            </a:lnSpc>
          </a:pPr>
          <a:r>
            <a:rPr lang="en-US" b="1">
              <a:solidFill>
                <a:srgbClr val="022E64"/>
              </a:solidFill>
              <a:latin typeface="Calibri"/>
              <a:cs typeface="Calibri"/>
            </a:rPr>
            <a:t>Customer Lifetime Value: </a:t>
          </a:r>
          <a:r>
            <a:rPr lang="en-US">
              <a:solidFill>
                <a:srgbClr val="022E64"/>
              </a:solidFill>
              <a:latin typeface="Calibri"/>
              <a:cs typeface="Calibri"/>
            </a:rPr>
            <a:t>Linear regression can help estimate the future value a customer will bring to the bank by analyzing past behavior, enabling better customer relationship management and retention strategies.</a:t>
          </a:r>
          <a:endParaRPr lang="en-US" b="1">
            <a:solidFill>
              <a:srgbClr val="022E64"/>
            </a:solidFill>
            <a:latin typeface="Calibri"/>
            <a:cs typeface="Calibri"/>
          </a:endParaRPr>
        </a:p>
      </dgm:t>
    </dgm:pt>
    <dgm:pt modelId="{F2F3DFB8-B475-4C1B-8951-710A1CFD11A2}" type="parTrans" cxnId="{224BF8D4-0C44-431A-A1BF-36E2E9DFDF62}">
      <dgm:prSet/>
      <dgm:spPr/>
      <dgm:t>
        <a:bodyPr/>
        <a:lstStyle/>
        <a:p>
          <a:endParaRPr lang="en-US"/>
        </a:p>
      </dgm:t>
    </dgm:pt>
    <dgm:pt modelId="{0867D225-86E2-4789-B726-15D7FB5FA23B}" type="sibTrans" cxnId="{224BF8D4-0C44-431A-A1BF-36E2E9DFDF62}">
      <dgm:prSet/>
      <dgm:spPr/>
      <dgm:t>
        <a:bodyPr/>
        <a:lstStyle/>
        <a:p>
          <a:pPr>
            <a:lnSpc>
              <a:spcPct val="100000"/>
            </a:lnSpc>
          </a:pPr>
          <a:endParaRPr lang="en-US"/>
        </a:p>
      </dgm:t>
    </dgm:pt>
    <dgm:pt modelId="{2684FC8D-3CC6-4FE7-AD4E-51E71E90D270}">
      <dgm:prSet phldr="0"/>
      <dgm:spPr/>
      <dgm:t>
        <a:bodyPr/>
        <a:lstStyle/>
        <a:p>
          <a:pPr>
            <a:lnSpc>
              <a:spcPct val="100000"/>
            </a:lnSpc>
          </a:pPr>
          <a:r>
            <a:rPr lang="en-US" b="1">
              <a:solidFill>
                <a:srgbClr val="022E64"/>
              </a:solidFill>
              <a:latin typeface="Calibri"/>
              <a:cs typeface="Calibri"/>
            </a:rPr>
            <a:t>Marketing Campaign Effectiveness</a:t>
          </a:r>
          <a:r>
            <a:rPr lang="en-US" b="0">
              <a:solidFill>
                <a:srgbClr val="022E64"/>
              </a:solidFill>
              <a:latin typeface="Calibri"/>
              <a:cs typeface="Calibri"/>
            </a:rPr>
            <a:t>: Analyzing customer data to identify patterns and trends, to predict which customers are likely to respond to specific marketing campaigns, thereby enabling more targeted and effective outreach</a:t>
          </a:r>
        </a:p>
      </dgm:t>
    </dgm:pt>
    <dgm:pt modelId="{F670A18B-89B8-42B2-BBEE-81DA53BF8FEF}" type="parTrans" cxnId="{681456B8-897D-4456-9780-8BC509AFE9DD}">
      <dgm:prSet/>
      <dgm:spPr/>
    </dgm:pt>
    <dgm:pt modelId="{157415F5-9000-4889-81E6-483D9CEF9118}" type="sibTrans" cxnId="{681456B8-897D-4456-9780-8BC509AFE9DD}">
      <dgm:prSet/>
      <dgm:spPr/>
      <dgm:t>
        <a:bodyPr/>
        <a:lstStyle/>
        <a:p>
          <a:pPr>
            <a:lnSpc>
              <a:spcPct val="100000"/>
            </a:lnSpc>
          </a:pPr>
          <a:endParaRPr lang="en-US"/>
        </a:p>
      </dgm:t>
    </dgm:pt>
    <dgm:pt modelId="{638ED33B-E777-4D2F-AD62-2E64C255DAE5}" type="pres">
      <dgm:prSet presAssocID="{BCE05B91-176D-4ACD-90CC-9A2D9E8F024C}" presName="root" presStyleCnt="0">
        <dgm:presLayoutVars>
          <dgm:dir/>
          <dgm:resizeHandles val="exact"/>
        </dgm:presLayoutVars>
      </dgm:prSet>
      <dgm:spPr/>
    </dgm:pt>
    <dgm:pt modelId="{0C92FA85-35E3-4637-BAF1-F075BEF22942}" type="pres">
      <dgm:prSet presAssocID="{BCE05B91-176D-4ACD-90CC-9A2D9E8F024C}" presName="container" presStyleCnt="0">
        <dgm:presLayoutVars>
          <dgm:dir/>
          <dgm:resizeHandles val="exact"/>
        </dgm:presLayoutVars>
      </dgm:prSet>
      <dgm:spPr/>
    </dgm:pt>
    <dgm:pt modelId="{176E6E10-FB08-42AF-AFD0-169A9E3B20CD}" type="pres">
      <dgm:prSet presAssocID="{079CF645-37E8-4953-A73C-B249C19316D9}" presName="compNode" presStyleCnt="0"/>
      <dgm:spPr/>
    </dgm:pt>
    <dgm:pt modelId="{9FC77729-A7B7-4574-9B7C-8012DA35911B}" type="pres">
      <dgm:prSet presAssocID="{079CF645-37E8-4953-A73C-B249C19316D9}" presName="iconBgRect" presStyleLbl="bgShp" presStyleIdx="0" presStyleCnt="4"/>
      <dgm:spPr/>
    </dgm:pt>
    <dgm:pt modelId="{4FEB6C81-09C9-48C0-93DA-5C02E0893D98}" type="pres">
      <dgm:prSet presAssocID="{079CF645-37E8-4953-A73C-B249C19316D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redit card"/>
        </a:ext>
      </dgm:extLst>
    </dgm:pt>
    <dgm:pt modelId="{362E00AC-9718-4DC7-9C9C-580E0CAC8695}" type="pres">
      <dgm:prSet presAssocID="{079CF645-37E8-4953-A73C-B249C19316D9}" presName="spaceRect" presStyleCnt="0"/>
      <dgm:spPr/>
    </dgm:pt>
    <dgm:pt modelId="{B12F37B8-3345-466B-8065-BF20367007D4}" type="pres">
      <dgm:prSet presAssocID="{079CF645-37E8-4953-A73C-B249C19316D9}" presName="textRect" presStyleLbl="revTx" presStyleIdx="0" presStyleCnt="4">
        <dgm:presLayoutVars>
          <dgm:chMax val="1"/>
          <dgm:chPref val="1"/>
        </dgm:presLayoutVars>
      </dgm:prSet>
      <dgm:spPr/>
    </dgm:pt>
    <dgm:pt modelId="{B2CEC5A8-E65C-451C-B795-67B1A2EFA8CE}" type="pres">
      <dgm:prSet presAssocID="{8197B705-E0C0-4C2D-8A0C-873950833CF6}" presName="sibTrans" presStyleLbl="sibTrans2D1" presStyleIdx="0" presStyleCnt="0"/>
      <dgm:spPr/>
    </dgm:pt>
    <dgm:pt modelId="{1FFA2F26-D243-4B0C-9581-A678822B5D7A}" type="pres">
      <dgm:prSet presAssocID="{E59E422E-51CE-4493-9E54-2ED601012117}" presName="compNode" presStyleCnt="0"/>
      <dgm:spPr/>
    </dgm:pt>
    <dgm:pt modelId="{241CAC6C-9EAD-4B12-A993-5FDEE9813CAA}" type="pres">
      <dgm:prSet presAssocID="{E59E422E-51CE-4493-9E54-2ED601012117}" presName="iconBgRect" presStyleLbl="bgShp" presStyleIdx="1" presStyleCnt="4"/>
      <dgm:spPr/>
    </dgm:pt>
    <dgm:pt modelId="{19EBA06A-84EF-4848-A92B-53B5C74BDB9F}" type="pres">
      <dgm:prSet presAssocID="{E59E422E-51CE-4493-9E54-2ED60101211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Graph with Upward Trend"/>
        </a:ext>
      </dgm:extLst>
    </dgm:pt>
    <dgm:pt modelId="{96E9FFBB-72AF-41B0-AF26-AD5CB5F79B2F}" type="pres">
      <dgm:prSet presAssocID="{E59E422E-51CE-4493-9E54-2ED601012117}" presName="spaceRect" presStyleCnt="0"/>
      <dgm:spPr/>
    </dgm:pt>
    <dgm:pt modelId="{F251115B-2F20-44DD-91B6-CB7F9C9B8645}" type="pres">
      <dgm:prSet presAssocID="{E59E422E-51CE-4493-9E54-2ED601012117}" presName="textRect" presStyleLbl="revTx" presStyleIdx="1" presStyleCnt="4">
        <dgm:presLayoutVars>
          <dgm:chMax val="1"/>
          <dgm:chPref val="1"/>
        </dgm:presLayoutVars>
      </dgm:prSet>
      <dgm:spPr/>
    </dgm:pt>
    <dgm:pt modelId="{BC68C69F-0838-4293-BC91-7A4B5719A2D6}" type="pres">
      <dgm:prSet presAssocID="{45217B03-9AAE-45FB-AFF6-715D39FABBCA}" presName="sibTrans" presStyleLbl="sibTrans2D1" presStyleIdx="0" presStyleCnt="0"/>
      <dgm:spPr/>
    </dgm:pt>
    <dgm:pt modelId="{3F8A31F6-6D6D-4BAB-AC2F-53BE2E8EF31C}" type="pres">
      <dgm:prSet presAssocID="{2684FC8D-3CC6-4FE7-AD4E-51E71E90D270}" presName="compNode" presStyleCnt="0"/>
      <dgm:spPr/>
    </dgm:pt>
    <dgm:pt modelId="{58B9944B-6CBC-410E-923A-F5FD55E6F3C0}" type="pres">
      <dgm:prSet presAssocID="{2684FC8D-3CC6-4FE7-AD4E-51E71E90D270}" presName="iconBgRect" presStyleLbl="bgShp" presStyleIdx="2" presStyleCnt="4"/>
      <dgm:spPr/>
    </dgm:pt>
    <dgm:pt modelId="{EE67545D-CA6C-45B5-92D5-D2D559B074D7}" type="pres">
      <dgm:prSet presAssocID="{2684FC8D-3CC6-4FE7-AD4E-51E71E90D27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CD7E697A-9C8D-44BC-83A9-EC7B49F25590}" type="pres">
      <dgm:prSet presAssocID="{2684FC8D-3CC6-4FE7-AD4E-51E71E90D270}" presName="spaceRect" presStyleCnt="0"/>
      <dgm:spPr/>
    </dgm:pt>
    <dgm:pt modelId="{F4E4D516-74BF-4BAD-B0BA-A567AA557398}" type="pres">
      <dgm:prSet presAssocID="{2684FC8D-3CC6-4FE7-AD4E-51E71E90D270}" presName="textRect" presStyleLbl="revTx" presStyleIdx="2" presStyleCnt="4">
        <dgm:presLayoutVars>
          <dgm:chMax val="1"/>
          <dgm:chPref val="1"/>
        </dgm:presLayoutVars>
      </dgm:prSet>
      <dgm:spPr/>
    </dgm:pt>
    <dgm:pt modelId="{72A70F5B-5FA6-41D4-93BD-DC1CC7338989}" type="pres">
      <dgm:prSet presAssocID="{157415F5-9000-4889-81E6-483D9CEF9118}" presName="sibTrans" presStyleLbl="sibTrans2D1" presStyleIdx="0" presStyleCnt="0"/>
      <dgm:spPr/>
    </dgm:pt>
    <dgm:pt modelId="{CBEA0D35-EAF8-4C17-9769-F513DE923937}" type="pres">
      <dgm:prSet presAssocID="{E1EB8777-86A0-41F5-A513-68DAF7827EC5}" presName="compNode" presStyleCnt="0"/>
      <dgm:spPr/>
    </dgm:pt>
    <dgm:pt modelId="{4CF8022C-6D5C-416E-92E6-4C5FF94188DF}" type="pres">
      <dgm:prSet presAssocID="{E1EB8777-86A0-41F5-A513-68DAF7827EC5}" presName="iconBgRect" presStyleLbl="bgShp" presStyleIdx="3" presStyleCnt="4"/>
      <dgm:spPr/>
    </dgm:pt>
    <dgm:pt modelId="{78F44BCB-027E-4E8C-AC44-DA2BB10969B5}" type="pres">
      <dgm:prSet presAssocID="{E1EB8777-86A0-41F5-A513-68DAF7827EC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F34DCBC6-36F1-427E-9BEF-AB06AB705BCB}" type="pres">
      <dgm:prSet presAssocID="{E1EB8777-86A0-41F5-A513-68DAF7827EC5}" presName="spaceRect" presStyleCnt="0"/>
      <dgm:spPr/>
    </dgm:pt>
    <dgm:pt modelId="{E845E48F-8888-4F24-A7ED-4E7B5B0517B4}" type="pres">
      <dgm:prSet presAssocID="{E1EB8777-86A0-41F5-A513-68DAF7827EC5}" presName="textRect" presStyleLbl="revTx" presStyleIdx="3" presStyleCnt="4">
        <dgm:presLayoutVars>
          <dgm:chMax val="1"/>
          <dgm:chPref val="1"/>
        </dgm:presLayoutVars>
      </dgm:prSet>
      <dgm:spPr/>
    </dgm:pt>
  </dgm:ptLst>
  <dgm:cxnLst>
    <dgm:cxn modelId="{F248C805-0FCC-4EEB-A2BB-5F0C51BFD09D}" type="presOf" srcId="{E59E422E-51CE-4493-9E54-2ED601012117}" destId="{F251115B-2F20-44DD-91B6-CB7F9C9B8645}" srcOrd="0" destOrd="0" presId="urn:microsoft.com/office/officeart/2018/2/layout/IconCircleList"/>
    <dgm:cxn modelId="{3B279C0E-17E0-4729-BA87-7FB880FDD5E4}" srcId="{BCE05B91-176D-4ACD-90CC-9A2D9E8F024C}" destId="{E59E422E-51CE-4493-9E54-2ED601012117}" srcOrd="1" destOrd="0" parTransId="{F7DAAB71-6C2B-4121-B3E2-682E4586EA27}" sibTransId="{45217B03-9AAE-45FB-AFF6-715D39FABBCA}"/>
    <dgm:cxn modelId="{7A9C301B-9C23-4B7A-9CD7-97B9D6F55431}" type="presOf" srcId="{45217B03-9AAE-45FB-AFF6-715D39FABBCA}" destId="{BC68C69F-0838-4293-BC91-7A4B5719A2D6}" srcOrd="0" destOrd="0" presId="urn:microsoft.com/office/officeart/2018/2/layout/IconCircleList"/>
    <dgm:cxn modelId="{977ECE70-F8A0-4665-9432-1092772F6D22}" type="presOf" srcId="{157415F5-9000-4889-81E6-483D9CEF9118}" destId="{72A70F5B-5FA6-41D4-93BD-DC1CC7338989}" srcOrd="0" destOrd="0" presId="urn:microsoft.com/office/officeart/2018/2/layout/IconCircleList"/>
    <dgm:cxn modelId="{E8939B5A-E993-45A3-A94A-ACC899F267EA}" type="presOf" srcId="{079CF645-37E8-4953-A73C-B249C19316D9}" destId="{B12F37B8-3345-466B-8065-BF20367007D4}" srcOrd="0" destOrd="0" presId="urn:microsoft.com/office/officeart/2018/2/layout/IconCircleList"/>
    <dgm:cxn modelId="{5A97A5A7-0D7B-443C-A985-80FD64BB20D2}" type="presOf" srcId="{8197B705-E0C0-4C2D-8A0C-873950833CF6}" destId="{B2CEC5A8-E65C-451C-B795-67B1A2EFA8CE}" srcOrd="0" destOrd="0" presId="urn:microsoft.com/office/officeart/2018/2/layout/IconCircleList"/>
    <dgm:cxn modelId="{86ADA0AE-6754-44AB-818B-50941E026C96}" type="presOf" srcId="{2684FC8D-3CC6-4FE7-AD4E-51E71E90D270}" destId="{F4E4D516-74BF-4BAD-B0BA-A567AA557398}" srcOrd="0" destOrd="0" presId="urn:microsoft.com/office/officeart/2018/2/layout/IconCircleList"/>
    <dgm:cxn modelId="{6E1614B6-2D28-466F-8E59-CFC4308B986A}" srcId="{BCE05B91-176D-4ACD-90CC-9A2D9E8F024C}" destId="{079CF645-37E8-4953-A73C-B249C19316D9}" srcOrd="0" destOrd="0" parTransId="{143C7245-2619-462D-8444-3BD8566854E6}" sibTransId="{8197B705-E0C0-4C2D-8A0C-873950833CF6}"/>
    <dgm:cxn modelId="{681456B8-897D-4456-9780-8BC509AFE9DD}" srcId="{BCE05B91-176D-4ACD-90CC-9A2D9E8F024C}" destId="{2684FC8D-3CC6-4FE7-AD4E-51E71E90D270}" srcOrd="2" destOrd="0" parTransId="{F670A18B-89B8-42B2-BBEE-81DA53BF8FEF}" sibTransId="{157415F5-9000-4889-81E6-483D9CEF9118}"/>
    <dgm:cxn modelId="{C6C5ACB8-D9E5-4954-8848-3D10E5D2A433}" type="presOf" srcId="{BCE05B91-176D-4ACD-90CC-9A2D9E8F024C}" destId="{638ED33B-E777-4D2F-AD62-2E64C255DAE5}" srcOrd="0" destOrd="0" presId="urn:microsoft.com/office/officeart/2018/2/layout/IconCircleList"/>
    <dgm:cxn modelId="{326925D1-AEA6-4397-8F98-461B18A021E7}" type="presOf" srcId="{E1EB8777-86A0-41F5-A513-68DAF7827EC5}" destId="{E845E48F-8888-4F24-A7ED-4E7B5B0517B4}" srcOrd="0" destOrd="0" presId="urn:microsoft.com/office/officeart/2018/2/layout/IconCircleList"/>
    <dgm:cxn modelId="{224BF8D4-0C44-431A-A1BF-36E2E9DFDF62}" srcId="{BCE05B91-176D-4ACD-90CC-9A2D9E8F024C}" destId="{E1EB8777-86A0-41F5-A513-68DAF7827EC5}" srcOrd="3" destOrd="0" parTransId="{F2F3DFB8-B475-4C1B-8951-710A1CFD11A2}" sibTransId="{0867D225-86E2-4789-B726-15D7FB5FA23B}"/>
    <dgm:cxn modelId="{4A831B84-F928-4FC2-9AFD-AA133BADD2E0}" type="presParOf" srcId="{638ED33B-E777-4D2F-AD62-2E64C255DAE5}" destId="{0C92FA85-35E3-4637-BAF1-F075BEF22942}" srcOrd="0" destOrd="0" presId="urn:microsoft.com/office/officeart/2018/2/layout/IconCircleList"/>
    <dgm:cxn modelId="{AB1D2728-E2D4-4835-8D9F-036AB5584F58}" type="presParOf" srcId="{0C92FA85-35E3-4637-BAF1-F075BEF22942}" destId="{176E6E10-FB08-42AF-AFD0-169A9E3B20CD}" srcOrd="0" destOrd="0" presId="urn:microsoft.com/office/officeart/2018/2/layout/IconCircleList"/>
    <dgm:cxn modelId="{2FFA7420-F7D6-42EA-9333-448BCFA2D521}" type="presParOf" srcId="{176E6E10-FB08-42AF-AFD0-169A9E3B20CD}" destId="{9FC77729-A7B7-4574-9B7C-8012DA35911B}" srcOrd="0" destOrd="0" presId="urn:microsoft.com/office/officeart/2018/2/layout/IconCircleList"/>
    <dgm:cxn modelId="{1747D304-4658-4C9A-9958-E05AA1BAC61D}" type="presParOf" srcId="{176E6E10-FB08-42AF-AFD0-169A9E3B20CD}" destId="{4FEB6C81-09C9-48C0-93DA-5C02E0893D98}" srcOrd="1" destOrd="0" presId="urn:microsoft.com/office/officeart/2018/2/layout/IconCircleList"/>
    <dgm:cxn modelId="{E29160E1-AFB9-4F49-895D-A60FB8B99956}" type="presParOf" srcId="{176E6E10-FB08-42AF-AFD0-169A9E3B20CD}" destId="{362E00AC-9718-4DC7-9C9C-580E0CAC8695}" srcOrd="2" destOrd="0" presId="urn:microsoft.com/office/officeart/2018/2/layout/IconCircleList"/>
    <dgm:cxn modelId="{4664D6D9-C235-44AD-BB49-A0C46DFF8F58}" type="presParOf" srcId="{176E6E10-FB08-42AF-AFD0-169A9E3B20CD}" destId="{B12F37B8-3345-466B-8065-BF20367007D4}" srcOrd="3" destOrd="0" presId="urn:microsoft.com/office/officeart/2018/2/layout/IconCircleList"/>
    <dgm:cxn modelId="{E257E278-A504-4508-911F-E462CB58D8DA}" type="presParOf" srcId="{0C92FA85-35E3-4637-BAF1-F075BEF22942}" destId="{B2CEC5A8-E65C-451C-B795-67B1A2EFA8CE}" srcOrd="1" destOrd="0" presId="urn:microsoft.com/office/officeart/2018/2/layout/IconCircleList"/>
    <dgm:cxn modelId="{B2E4FCE1-EFEC-4D92-8B0E-3D52EDD0EDC3}" type="presParOf" srcId="{0C92FA85-35E3-4637-BAF1-F075BEF22942}" destId="{1FFA2F26-D243-4B0C-9581-A678822B5D7A}" srcOrd="2" destOrd="0" presId="urn:microsoft.com/office/officeart/2018/2/layout/IconCircleList"/>
    <dgm:cxn modelId="{9E4A6E76-88A8-41BE-8980-CD4EF00C93FF}" type="presParOf" srcId="{1FFA2F26-D243-4B0C-9581-A678822B5D7A}" destId="{241CAC6C-9EAD-4B12-A993-5FDEE9813CAA}" srcOrd="0" destOrd="0" presId="urn:microsoft.com/office/officeart/2018/2/layout/IconCircleList"/>
    <dgm:cxn modelId="{FB33028E-5F46-46C6-A7F5-5D1391720C2F}" type="presParOf" srcId="{1FFA2F26-D243-4B0C-9581-A678822B5D7A}" destId="{19EBA06A-84EF-4848-A92B-53B5C74BDB9F}" srcOrd="1" destOrd="0" presId="urn:microsoft.com/office/officeart/2018/2/layout/IconCircleList"/>
    <dgm:cxn modelId="{54CBFB67-C97D-42B4-BB4C-3AEF6FDA898C}" type="presParOf" srcId="{1FFA2F26-D243-4B0C-9581-A678822B5D7A}" destId="{96E9FFBB-72AF-41B0-AF26-AD5CB5F79B2F}" srcOrd="2" destOrd="0" presId="urn:microsoft.com/office/officeart/2018/2/layout/IconCircleList"/>
    <dgm:cxn modelId="{54B3DFE7-FEED-467D-8653-6C3E2D2F8AF8}" type="presParOf" srcId="{1FFA2F26-D243-4B0C-9581-A678822B5D7A}" destId="{F251115B-2F20-44DD-91B6-CB7F9C9B8645}" srcOrd="3" destOrd="0" presId="urn:microsoft.com/office/officeart/2018/2/layout/IconCircleList"/>
    <dgm:cxn modelId="{DF2AF1A7-0033-40F0-BFFE-7F210C58F5E5}" type="presParOf" srcId="{0C92FA85-35E3-4637-BAF1-F075BEF22942}" destId="{BC68C69F-0838-4293-BC91-7A4B5719A2D6}" srcOrd="3" destOrd="0" presId="urn:microsoft.com/office/officeart/2018/2/layout/IconCircleList"/>
    <dgm:cxn modelId="{F4B991C5-F874-4F4D-BC48-7305DAA0B0D7}" type="presParOf" srcId="{0C92FA85-35E3-4637-BAF1-F075BEF22942}" destId="{3F8A31F6-6D6D-4BAB-AC2F-53BE2E8EF31C}" srcOrd="4" destOrd="0" presId="urn:microsoft.com/office/officeart/2018/2/layout/IconCircleList"/>
    <dgm:cxn modelId="{D5CCA887-701D-4C1C-96DC-C1EDCF42DFD3}" type="presParOf" srcId="{3F8A31F6-6D6D-4BAB-AC2F-53BE2E8EF31C}" destId="{58B9944B-6CBC-410E-923A-F5FD55E6F3C0}" srcOrd="0" destOrd="0" presId="urn:microsoft.com/office/officeart/2018/2/layout/IconCircleList"/>
    <dgm:cxn modelId="{FD71A600-7F69-45C3-B2F2-79CBF30D7250}" type="presParOf" srcId="{3F8A31F6-6D6D-4BAB-AC2F-53BE2E8EF31C}" destId="{EE67545D-CA6C-45B5-92D5-D2D559B074D7}" srcOrd="1" destOrd="0" presId="urn:microsoft.com/office/officeart/2018/2/layout/IconCircleList"/>
    <dgm:cxn modelId="{49837516-F2BE-461A-8688-1251A0C13891}" type="presParOf" srcId="{3F8A31F6-6D6D-4BAB-AC2F-53BE2E8EF31C}" destId="{CD7E697A-9C8D-44BC-83A9-EC7B49F25590}" srcOrd="2" destOrd="0" presId="urn:microsoft.com/office/officeart/2018/2/layout/IconCircleList"/>
    <dgm:cxn modelId="{B1840E21-02CB-4CFB-A5AF-A1F75AAF7ED2}" type="presParOf" srcId="{3F8A31F6-6D6D-4BAB-AC2F-53BE2E8EF31C}" destId="{F4E4D516-74BF-4BAD-B0BA-A567AA557398}" srcOrd="3" destOrd="0" presId="urn:microsoft.com/office/officeart/2018/2/layout/IconCircleList"/>
    <dgm:cxn modelId="{5B28B3FF-8467-410E-82C0-1AD11D8D0FB4}" type="presParOf" srcId="{0C92FA85-35E3-4637-BAF1-F075BEF22942}" destId="{72A70F5B-5FA6-41D4-93BD-DC1CC7338989}" srcOrd="5" destOrd="0" presId="urn:microsoft.com/office/officeart/2018/2/layout/IconCircleList"/>
    <dgm:cxn modelId="{85545767-036C-45B0-BC64-FE53FDB676D0}" type="presParOf" srcId="{0C92FA85-35E3-4637-BAF1-F075BEF22942}" destId="{CBEA0D35-EAF8-4C17-9769-F513DE923937}" srcOrd="6" destOrd="0" presId="urn:microsoft.com/office/officeart/2018/2/layout/IconCircleList"/>
    <dgm:cxn modelId="{66F3D792-5210-4594-81EE-D93CE0C42097}" type="presParOf" srcId="{CBEA0D35-EAF8-4C17-9769-F513DE923937}" destId="{4CF8022C-6D5C-416E-92E6-4C5FF94188DF}" srcOrd="0" destOrd="0" presId="urn:microsoft.com/office/officeart/2018/2/layout/IconCircleList"/>
    <dgm:cxn modelId="{E5339F77-479A-4201-91E0-9FAB9DDC02AC}" type="presParOf" srcId="{CBEA0D35-EAF8-4C17-9769-F513DE923937}" destId="{78F44BCB-027E-4E8C-AC44-DA2BB10969B5}" srcOrd="1" destOrd="0" presId="urn:microsoft.com/office/officeart/2018/2/layout/IconCircleList"/>
    <dgm:cxn modelId="{1FCB22CD-0382-400D-8383-736A00153996}" type="presParOf" srcId="{CBEA0D35-EAF8-4C17-9769-F513DE923937}" destId="{F34DCBC6-36F1-427E-9BEF-AB06AB705BCB}" srcOrd="2" destOrd="0" presId="urn:microsoft.com/office/officeart/2018/2/layout/IconCircleList"/>
    <dgm:cxn modelId="{8306F426-B783-4722-B9D7-0518543308D5}" type="presParOf" srcId="{CBEA0D35-EAF8-4C17-9769-F513DE923937}" destId="{E845E48F-8888-4F24-A7ED-4E7B5B0517B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DF13A-6253-4F0A-9FB7-3C80D7477F46}">
      <dsp:nvSpPr>
        <dsp:cNvPr id="0" name=""/>
        <dsp:cNvSpPr/>
      </dsp:nvSpPr>
      <dsp:spPr>
        <a:xfrm>
          <a:off x="140704" y="874523"/>
          <a:ext cx="1127616" cy="1127616"/>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39164A-839B-40BE-BB60-2DE3719E6325}">
      <dsp:nvSpPr>
        <dsp:cNvPr id="0" name=""/>
        <dsp:cNvSpPr/>
      </dsp:nvSpPr>
      <dsp:spPr>
        <a:xfrm>
          <a:off x="377504" y="1111323"/>
          <a:ext cx="654017" cy="6540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DA2E39-C317-4595-837B-F874DFD85ADB}">
      <dsp:nvSpPr>
        <dsp:cNvPr id="0" name=""/>
        <dsp:cNvSpPr/>
      </dsp:nvSpPr>
      <dsp:spPr>
        <a:xfrm>
          <a:off x="1509953" y="874523"/>
          <a:ext cx="2657953" cy="1127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a:solidFill>
                <a:srgbClr val="022E64"/>
              </a:solidFill>
              <a:latin typeface="Calibri"/>
              <a:cs typeface="Calibri"/>
            </a:rPr>
            <a:t>Credit Scoring: </a:t>
          </a:r>
          <a:r>
            <a:rPr lang="en-US" sz="1300" kern="1200">
              <a:solidFill>
                <a:srgbClr val="022E64"/>
              </a:solidFill>
              <a:latin typeface="Calibri"/>
              <a:cs typeface="Calibri"/>
            </a:rPr>
            <a:t>Assessing creditworthiness of individuals or businesses based on financial history and payment behavior to inform loan approvals and interest rates.</a:t>
          </a:r>
        </a:p>
      </dsp:txBody>
      <dsp:txXfrm>
        <a:off x="1509953" y="874523"/>
        <a:ext cx="2657953" cy="1127616"/>
      </dsp:txXfrm>
    </dsp:sp>
    <dsp:sp modelId="{FED58017-D929-4EA0-9ACE-FD0DC06F1F0E}">
      <dsp:nvSpPr>
        <dsp:cNvPr id="0" name=""/>
        <dsp:cNvSpPr/>
      </dsp:nvSpPr>
      <dsp:spPr>
        <a:xfrm>
          <a:off x="4631035" y="874523"/>
          <a:ext cx="1127616" cy="1127616"/>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FFFA97-DCC3-430C-A0DB-5D651800D345}">
      <dsp:nvSpPr>
        <dsp:cNvPr id="0" name=""/>
        <dsp:cNvSpPr/>
      </dsp:nvSpPr>
      <dsp:spPr>
        <a:xfrm>
          <a:off x="4867835" y="1111323"/>
          <a:ext cx="654017" cy="654017"/>
        </a:xfrm>
        <a:prstGeom prst="rect">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B6F374-ADFC-462D-9EBB-B2B5EFE1C715}">
      <dsp:nvSpPr>
        <dsp:cNvPr id="0" name=""/>
        <dsp:cNvSpPr/>
      </dsp:nvSpPr>
      <dsp:spPr>
        <a:xfrm>
          <a:off x="6000284" y="874523"/>
          <a:ext cx="2657953" cy="1127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1" kern="1200">
              <a:latin typeface="Calibri"/>
              <a:cs typeface="Calibri"/>
            </a:rPr>
            <a:t>Fraud Detection:</a:t>
          </a:r>
          <a:r>
            <a:rPr lang="en-US" sz="1400" b="0" kern="1200">
              <a:latin typeface="Calibri"/>
              <a:cs typeface="Calibri"/>
            </a:rPr>
            <a:t> Identifying fraudulent activities such as credit card fraud and identity theft by analyzing transaction data and user behavior patterns.</a:t>
          </a:r>
        </a:p>
      </dsp:txBody>
      <dsp:txXfrm>
        <a:off x="6000284" y="874523"/>
        <a:ext cx="2657953" cy="1127616"/>
      </dsp:txXfrm>
    </dsp:sp>
    <dsp:sp modelId="{69160206-D79F-470E-A87F-6EEC6A8D7443}">
      <dsp:nvSpPr>
        <dsp:cNvPr id="0" name=""/>
        <dsp:cNvSpPr/>
      </dsp:nvSpPr>
      <dsp:spPr>
        <a:xfrm>
          <a:off x="140704" y="2822294"/>
          <a:ext cx="1127616" cy="1127616"/>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66B163-8721-4A83-8D73-099E4398FF32}">
      <dsp:nvSpPr>
        <dsp:cNvPr id="0" name=""/>
        <dsp:cNvSpPr/>
      </dsp:nvSpPr>
      <dsp:spPr>
        <a:xfrm>
          <a:off x="377504" y="3059093"/>
          <a:ext cx="654017" cy="6540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1B9B6A-568C-4208-BD16-8BA9B73CE108}">
      <dsp:nvSpPr>
        <dsp:cNvPr id="0" name=""/>
        <dsp:cNvSpPr/>
      </dsp:nvSpPr>
      <dsp:spPr>
        <a:xfrm>
          <a:off x="1509953" y="2822294"/>
          <a:ext cx="2657953" cy="1127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a:solidFill>
                <a:srgbClr val="022E64"/>
              </a:solidFill>
              <a:latin typeface="Calibri"/>
              <a:cs typeface="Calibri"/>
            </a:rPr>
            <a:t>Risk Assessment: </a:t>
          </a:r>
          <a:r>
            <a:rPr lang="en-US" sz="1300" kern="1200">
              <a:solidFill>
                <a:srgbClr val="022E64"/>
              </a:solidFill>
              <a:latin typeface="Calibri"/>
              <a:cs typeface="Calibri"/>
            </a:rPr>
            <a:t>Evaluating and managing various types of risks, including market, credit, and operational risks, to develop risk mitigation strategies.</a:t>
          </a:r>
        </a:p>
      </dsp:txBody>
      <dsp:txXfrm>
        <a:off x="1509953" y="2822294"/>
        <a:ext cx="2657953" cy="1127616"/>
      </dsp:txXfrm>
    </dsp:sp>
    <dsp:sp modelId="{6C21C8FF-AA77-47C8-A6F5-0045250DC92A}">
      <dsp:nvSpPr>
        <dsp:cNvPr id="0" name=""/>
        <dsp:cNvSpPr/>
      </dsp:nvSpPr>
      <dsp:spPr>
        <a:xfrm>
          <a:off x="4631035" y="2822294"/>
          <a:ext cx="1127616" cy="1127616"/>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0B01F2-51D1-4A99-9AF5-1EB385DE1F00}">
      <dsp:nvSpPr>
        <dsp:cNvPr id="0" name=""/>
        <dsp:cNvSpPr/>
      </dsp:nvSpPr>
      <dsp:spPr>
        <a:xfrm>
          <a:off x="4867835" y="3059093"/>
          <a:ext cx="654017" cy="6540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6ABDF8-61FB-41AB-88CB-4409E91F09D0}">
      <dsp:nvSpPr>
        <dsp:cNvPr id="0" name=""/>
        <dsp:cNvSpPr/>
      </dsp:nvSpPr>
      <dsp:spPr>
        <a:xfrm>
          <a:off x="6000284" y="2822294"/>
          <a:ext cx="2657953" cy="1127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kern="1200">
              <a:solidFill>
                <a:srgbClr val="022E64"/>
              </a:solidFill>
              <a:latin typeface="Calibri"/>
              <a:cs typeface="Calibri"/>
            </a:rPr>
            <a:t>Customer Churn Prediction:</a:t>
          </a:r>
          <a:r>
            <a:rPr lang="en-US" sz="1300" kern="1200">
              <a:solidFill>
                <a:srgbClr val="022E64"/>
              </a:solidFill>
              <a:latin typeface="Calibri"/>
              <a:cs typeface="Calibri"/>
            </a:rPr>
            <a:t> Predicting customer churn to help providers take proactive measures to retain at-risk customers through personalized incentives and improved service.</a:t>
          </a:r>
        </a:p>
      </dsp:txBody>
      <dsp:txXfrm>
        <a:off x="6000284" y="2822294"/>
        <a:ext cx="2657953" cy="11276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C77729-A7B7-4574-9B7C-8012DA35911B}">
      <dsp:nvSpPr>
        <dsp:cNvPr id="0" name=""/>
        <dsp:cNvSpPr/>
      </dsp:nvSpPr>
      <dsp:spPr>
        <a:xfrm>
          <a:off x="77303" y="1075270"/>
          <a:ext cx="1102970" cy="110297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EB6C81-09C9-48C0-93DA-5C02E0893D98}">
      <dsp:nvSpPr>
        <dsp:cNvPr id="0" name=""/>
        <dsp:cNvSpPr/>
      </dsp:nvSpPr>
      <dsp:spPr>
        <a:xfrm>
          <a:off x="308927" y="1306894"/>
          <a:ext cx="639722" cy="6397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2F37B8-3345-466B-8065-BF20367007D4}">
      <dsp:nvSpPr>
        <dsp:cNvPr id="0" name=""/>
        <dsp:cNvSpPr/>
      </dsp:nvSpPr>
      <dsp:spPr>
        <a:xfrm>
          <a:off x="1416624" y="1075270"/>
          <a:ext cx="2599858" cy="1102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solidFill>
                <a:srgbClr val="022E64"/>
              </a:solidFill>
              <a:latin typeface="Calibri"/>
              <a:cs typeface="Calibri"/>
            </a:rPr>
            <a:t>Sales Forecasting: </a:t>
          </a:r>
          <a:r>
            <a:rPr lang="en-US" sz="1100" kern="1200">
              <a:solidFill>
                <a:srgbClr val="022E64"/>
              </a:solidFill>
              <a:latin typeface="Calibri"/>
              <a:cs typeface="Calibri"/>
            </a:rPr>
            <a:t>Predicting future sales of banking products with factors like economic conditions, customer </a:t>
          </a:r>
          <a:r>
            <a:rPr lang="en-US" sz="1100" kern="1200" err="1">
              <a:solidFill>
                <a:srgbClr val="022E64"/>
              </a:solidFill>
              <a:latin typeface="Calibri"/>
              <a:cs typeface="Calibri"/>
            </a:rPr>
            <a:t>behaviour</a:t>
          </a:r>
          <a:r>
            <a:rPr lang="en-US" sz="1100" kern="1200">
              <a:solidFill>
                <a:srgbClr val="022E64"/>
              </a:solidFill>
              <a:latin typeface="Calibri"/>
              <a:cs typeface="Calibri"/>
            </a:rPr>
            <a:t>, and past sales data. Useful for branch performance analysis.</a:t>
          </a:r>
        </a:p>
      </dsp:txBody>
      <dsp:txXfrm>
        <a:off x="1416624" y="1075270"/>
        <a:ext cx="2599858" cy="1102970"/>
      </dsp:txXfrm>
    </dsp:sp>
    <dsp:sp modelId="{241CAC6C-9EAD-4B12-A993-5FDEE9813CAA}">
      <dsp:nvSpPr>
        <dsp:cNvPr id="0" name=""/>
        <dsp:cNvSpPr/>
      </dsp:nvSpPr>
      <dsp:spPr>
        <a:xfrm>
          <a:off x="4469488" y="1075270"/>
          <a:ext cx="1102970" cy="110297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EBA06A-84EF-4848-A92B-53B5C74BDB9F}">
      <dsp:nvSpPr>
        <dsp:cNvPr id="0" name=""/>
        <dsp:cNvSpPr/>
      </dsp:nvSpPr>
      <dsp:spPr>
        <a:xfrm>
          <a:off x="4701112" y="1306894"/>
          <a:ext cx="639722" cy="6397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51115B-2F20-44DD-91B6-CB7F9C9B8645}">
      <dsp:nvSpPr>
        <dsp:cNvPr id="0" name=""/>
        <dsp:cNvSpPr/>
      </dsp:nvSpPr>
      <dsp:spPr>
        <a:xfrm>
          <a:off x="5808809" y="1075270"/>
          <a:ext cx="2599858" cy="1102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solidFill>
                <a:srgbClr val="022E64"/>
              </a:solidFill>
              <a:latin typeface="Calibri"/>
              <a:cs typeface="Calibri"/>
            </a:rPr>
            <a:t>Macroeconomic Impact Assessment:</a:t>
          </a:r>
          <a:r>
            <a:rPr lang="en-US" sz="1100" b="0" kern="1200">
              <a:solidFill>
                <a:srgbClr val="022E64"/>
              </a:solidFill>
              <a:latin typeface="Calibri"/>
              <a:cs typeface="Calibri"/>
            </a:rPr>
            <a:t> Analyzing the impact of macroeconomic variables (e.g. inflation, GDP growth) on operations and financial performance, to help strategic planning.</a:t>
          </a:r>
        </a:p>
      </dsp:txBody>
      <dsp:txXfrm>
        <a:off x="5808809" y="1075270"/>
        <a:ext cx="2599858" cy="1102970"/>
      </dsp:txXfrm>
    </dsp:sp>
    <dsp:sp modelId="{58B9944B-6CBC-410E-923A-F5FD55E6F3C0}">
      <dsp:nvSpPr>
        <dsp:cNvPr id="0" name=""/>
        <dsp:cNvSpPr/>
      </dsp:nvSpPr>
      <dsp:spPr>
        <a:xfrm>
          <a:off x="77303" y="3070532"/>
          <a:ext cx="1102970" cy="110297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67545D-CA6C-45B5-92D5-D2D559B074D7}">
      <dsp:nvSpPr>
        <dsp:cNvPr id="0" name=""/>
        <dsp:cNvSpPr/>
      </dsp:nvSpPr>
      <dsp:spPr>
        <a:xfrm>
          <a:off x="308927" y="3302155"/>
          <a:ext cx="639722" cy="6397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E4D516-74BF-4BAD-B0BA-A567AA557398}">
      <dsp:nvSpPr>
        <dsp:cNvPr id="0" name=""/>
        <dsp:cNvSpPr/>
      </dsp:nvSpPr>
      <dsp:spPr>
        <a:xfrm>
          <a:off x="1416624" y="3070532"/>
          <a:ext cx="2599858" cy="1102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solidFill>
                <a:srgbClr val="022E64"/>
              </a:solidFill>
              <a:latin typeface="Calibri"/>
              <a:cs typeface="Calibri"/>
            </a:rPr>
            <a:t>Marketing Campaign Effectiveness</a:t>
          </a:r>
          <a:r>
            <a:rPr lang="en-US" sz="1100" b="0" kern="1200">
              <a:solidFill>
                <a:srgbClr val="022E64"/>
              </a:solidFill>
              <a:latin typeface="Calibri"/>
              <a:cs typeface="Calibri"/>
            </a:rPr>
            <a:t>: Analyzing customer data to identify patterns and trends, to predict which customers are likely to respond to specific marketing campaigns, thereby enabling more targeted and effective outreach</a:t>
          </a:r>
        </a:p>
      </dsp:txBody>
      <dsp:txXfrm>
        <a:off x="1416624" y="3070532"/>
        <a:ext cx="2599858" cy="1102970"/>
      </dsp:txXfrm>
    </dsp:sp>
    <dsp:sp modelId="{4CF8022C-6D5C-416E-92E6-4C5FF94188DF}">
      <dsp:nvSpPr>
        <dsp:cNvPr id="0" name=""/>
        <dsp:cNvSpPr/>
      </dsp:nvSpPr>
      <dsp:spPr>
        <a:xfrm>
          <a:off x="4469488" y="3070532"/>
          <a:ext cx="1102970" cy="110297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F44BCB-027E-4E8C-AC44-DA2BB10969B5}">
      <dsp:nvSpPr>
        <dsp:cNvPr id="0" name=""/>
        <dsp:cNvSpPr/>
      </dsp:nvSpPr>
      <dsp:spPr>
        <a:xfrm>
          <a:off x="4701112" y="3302155"/>
          <a:ext cx="639722" cy="63972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45E48F-8888-4F24-A7ED-4E7B5B0517B4}">
      <dsp:nvSpPr>
        <dsp:cNvPr id="0" name=""/>
        <dsp:cNvSpPr/>
      </dsp:nvSpPr>
      <dsp:spPr>
        <a:xfrm>
          <a:off x="5808809" y="3070532"/>
          <a:ext cx="2599858" cy="1102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solidFill>
                <a:srgbClr val="022E64"/>
              </a:solidFill>
              <a:latin typeface="Calibri"/>
              <a:cs typeface="Calibri"/>
            </a:rPr>
            <a:t>Customer Lifetime Value: </a:t>
          </a:r>
          <a:r>
            <a:rPr lang="en-US" sz="1100" kern="1200">
              <a:solidFill>
                <a:srgbClr val="022E64"/>
              </a:solidFill>
              <a:latin typeface="Calibri"/>
              <a:cs typeface="Calibri"/>
            </a:rPr>
            <a:t>Linear regression can help estimate the future value a customer will bring to the bank by analyzing past behavior, enabling better customer relationship management and retention strategies.</a:t>
          </a:r>
          <a:endParaRPr lang="en-US" sz="1100" b="1" kern="1200">
            <a:solidFill>
              <a:srgbClr val="022E64"/>
            </a:solidFill>
            <a:latin typeface="Calibri"/>
            <a:cs typeface="Calibri"/>
          </a:endParaRPr>
        </a:p>
      </dsp:txBody>
      <dsp:txXfrm>
        <a:off x="5808809" y="3070532"/>
        <a:ext cx="2599858" cy="110297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r>
              <a:rPr lang="en-US"/>
              <a:t>www.firstbanknigeria.com</a:t>
            </a: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F03813A8-599F-5D47-866B-FB8C5AAD8FCE}" type="slidenum">
              <a:rPr lang="en-US" smtClean="0"/>
              <a:t>‹#›</a:t>
            </a:fld>
            <a:endParaRPr lang="en-US"/>
          </a:p>
        </p:txBody>
      </p:sp>
    </p:spTree>
    <p:extLst>
      <p:ext uri="{BB962C8B-B14F-4D97-AF65-F5344CB8AC3E}">
        <p14:creationId xmlns:p14="http://schemas.microsoft.com/office/powerpoint/2010/main" val="415716124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r>
              <a:rPr lang="en-US"/>
              <a:t>www.firstbanknigeria.com</a:t>
            </a:r>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E2FBF813-72E2-994E-B6E7-9556A1DD0773}" type="slidenum">
              <a:rPr lang="en-US" smtClean="0"/>
              <a:t>‹#›</a:t>
            </a:fld>
            <a:endParaRPr lang="en-US"/>
          </a:p>
        </p:txBody>
      </p:sp>
    </p:spTree>
    <p:extLst>
      <p:ext uri="{BB962C8B-B14F-4D97-AF65-F5344CB8AC3E}">
        <p14:creationId xmlns:p14="http://schemas.microsoft.com/office/powerpoint/2010/main" val="2944350432"/>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3E58A4-F5FC-4025-9408-8BEA1355A56E}" type="slidenum">
              <a:rPr lang="en-US" smtClean="0"/>
              <a:t>47</a:t>
            </a:fld>
            <a:endParaRPr lang="en-US"/>
          </a:p>
        </p:txBody>
      </p:sp>
    </p:spTree>
    <p:extLst>
      <p:ext uri="{BB962C8B-B14F-4D97-AF65-F5344CB8AC3E}">
        <p14:creationId xmlns:p14="http://schemas.microsoft.com/office/powerpoint/2010/main" val="1982037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www.firstbanknigeria.com</a:t>
            </a:r>
          </a:p>
        </p:txBody>
      </p:sp>
      <p:sp>
        <p:nvSpPr>
          <p:cNvPr id="5" name="Slide Number Placeholder 4"/>
          <p:cNvSpPr>
            <a:spLocks noGrp="1"/>
          </p:cNvSpPr>
          <p:nvPr>
            <p:ph type="sldNum" sz="quarter" idx="5"/>
          </p:nvPr>
        </p:nvSpPr>
        <p:spPr/>
        <p:txBody>
          <a:bodyPr/>
          <a:lstStyle/>
          <a:p>
            <a:fld id="{E2FBF813-72E2-994E-B6E7-9556A1DD0773}" type="slidenum">
              <a:rPr lang="en-US" smtClean="0"/>
              <a:t>53</a:t>
            </a:fld>
            <a:endParaRPr lang="en-US"/>
          </a:p>
        </p:txBody>
      </p:sp>
    </p:spTree>
    <p:extLst>
      <p:ext uri="{BB962C8B-B14F-4D97-AF65-F5344CB8AC3E}">
        <p14:creationId xmlns:p14="http://schemas.microsoft.com/office/powerpoint/2010/main" val="866921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5695044" y="6095509"/>
            <a:ext cx="484533" cy="365125"/>
          </a:xfrm>
        </p:spPr>
        <p:txBody>
          <a:bodyPr/>
          <a:lstStyle/>
          <a:p>
            <a:fld id="{C473C255-33BE-45CE-9A8A-18DE1DD723B9}" type="slidenum">
              <a:rPr lang="en-ZA" smtClean="0"/>
              <a:t>‹#›</a:t>
            </a:fld>
            <a:endParaRPr lang="en-ZA"/>
          </a:p>
        </p:txBody>
      </p:sp>
      <p:sp>
        <p:nvSpPr>
          <p:cNvPr id="13" name="Title Placeholder 1"/>
          <p:cNvSpPr>
            <a:spLocks noGrp="1"/>
          </p:cNvSpPr>
          <p:nvPr>
            <p:ph type="title"/>
          </p:nvPr>
        </p:nvSpPr>
        <p:spPr>
          <a:xfrm>
            <a:off x="2545079" y="3003181"/>
            <a:ext cx="4442461" cy="111829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375192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699" cy="1325563"/>
          </a:xfrm>
        </p:spPr>
        <p:txBody>
          <a:bodyPr/>
          <a:lstStyle>
            <a:lvl1pPr>
              <a:defRPr>
                <a:latin typeface="Frutiger LT 65 Bold" panose="020B0803030504020204" pitchFamily="34" charset="0"/>
              </a:defRPr>
            </a:lvl1pPr>
          </a:lstStyle>
          <a:p>
            <a:r>
              <a:rPr lang="en-US"/>
              <a:t>Click to edit Master title style</a:t>
            </a:r>
            <a:endParaRPr lang="en-ZA"/>
          </a:p>
        </p:txBody>
      </p:sp>
      <p:sp>
        <p:nvSpPr>
          <p:cNvPr id="4" name="Content Placeholder 3"/>
          <p:cNvSpPr>
            <a:spLocks noGrp="1"/>
          </p:cNvSpPr>
          <p:nvPr>
            <p:ph sz="half" idx="2"/>
          </p:nvPr>
        </p:nvSpPr>
        <p:spPr>
          <a:xfrm>
            <a:off x="630238" y="2505075"/>
            <a:ext cx="3868737" cy="3684588"/>
          </a:xfrm>
        </p:spPr>
        <p:txBody>
          <a:bodyPr/>
          <a:lstStyle>
            <a:lvl1pPr>
              <a:defRPr>
                <a:latin typeface="Frutiger LT 45 Light" panose="020B0403030504020204" pitchFamily="34" charset="0"/>
              </a:defRPr>
            </a:lvl1pPr>
            <a:lvl2pPr>
              <a:defRPr>
                <a:latin typeface="Frutiger LT 45 Light" panose="020B0403030504020204" pitchFamily="34" charset="0"/>
              </a:defRPr>
            </a:lvl2pPr>
            <a:lvl3pPr>
              <a:defRPr>
                <a:latin typeface="Frutiger LT 45 Light" panose="020B0403030504020204" pitchFamily="34" charset="0"/>
              </a:defRPr>
            </a:lvl3pPr>
            <a:lvl4pPr>
              <a:defRPr>
                <a:latin typeface="Frutiger LT 45 Light" panose="020B0403030504020204" pitchFamily="34" charset="0"/>
              </a:defRPr>
            </a:lvl4pPr>
            <a:lvl5pPr>
              <a:defRPr>
                <a:latin typeface="Frutiger LT 45 Light" panose="020B0403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Content Placeholder 5"/>
          <p:cNvSpPr>
            <a:spLocks noGrp="1"/>
          </p:cNvSpPr>
          <p:nvPr>
            <p:ph sz="quarter" idx="4"/>
          </p:nvPr>
        </p:nvSpPr>
        <p:spPr>
          <a:xfrm>
            <a:off x="4629150" y="2505075"/>
            <a:ext cx="3887788" cy="3684588"/>
          </a:xfrm>
        </p:spPr>
        <p:txBody>
          <a:bodyPr/>
          <a:lstStyle>
            <a:lvl1pPr>
              <a:defRPr>
                <a:latin typeface="Frutiger LT 45 Light" panose="020B0403030504020204" pitchFamily="34" charset="0"/>
              </a:defRPr>
            </a:lvl1pPr>
            <a:lvl2pPr>
              <a:defRPr>
                <a:latin typeface="Frutiger LT 45 Light" panose="020B0403030504020204" pitchFamily="34" charset="0"/>
              </a:defRPr>
            </a:lvl2pPr>
            <a:lvl3pPr>
              <a:defRPr>
                <a:latin typeface="Frutiger LT 45 Light" panose="020B0403030504020204" pitchFamily="34" charset="0"/>
              </a:defRPr>
            </a:lvl3pPr>
            <a:lvl4pPr>
              <a:defRPr>
                <a:latin typeface="Frutiger LT 45 Light" panose="020B0403030504020204" pitchFamily="34" charset="0"/>
              </a:defRPr>
            </a:lvl4pPr>
            <a:lvl5pPr>
              <a:defRPr>
                <a:latin typeface="Frutiger LT 45 Light" panose="020B0403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9" name="Slide Number Placeholder 8"/>
          <p:cNvSpPr>
            <a:spLocks noGrp="1"/>
          </p:cNvSpPr>
          <p:nvPr>
            <p:ph type="sldNum" sz="quarter" idx="12"/>
          </p:nvPr>
        </p:nvSpPr>
        <p:spPr>
          <a:xfrm>
            <a:off x="4895574" y="6200064"/>
            <a:ext cx="444776" cy="365125"/>
          </a:xfrm>
        </p:spPr>
        <p:txBody>
          <a:bodyPr/>
          <a:lstStyle/>
          <a:p>
            <a:fld id="{5930B5CD-230D-41EA-8C44-E0031D6C1835}" type="slidenum">
              <a:rPr lang="en-ZA" smtClean="0"/>
              <a:t>‹#›</a:t>
            </a:fld>
            <a:endParaRPr lang="en-ZA"/>
          </a:p>
        </p:txBody>
      </p:sp>
    </p:spTree>
    <p:extLst>
      <p:ext uri="{BB962C8B-B14F-4D97-AF65-F5344CB8AC3E}">
        <p14:creationId xmlns:p14="http://schemas.microsoft.com/office/powerpoint/2010/main" val="942099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Frutiger LT 65 Bold" panose="020B0803030504020204" pitchFamily="34" charset="0"/>
              </a:defRPr>
            </a:lvl1pPr>
          </a:lstStyle>
          <a:p>
            <a:r>
              <a:rPr lang="en-US"/>
              <a:t>Click to edit Master title style</a:t>
            </a:r>
            <a:endParaRPr lang="en-ZA"/>
          </a:p>
        </p:txBody>
      </p:sp>
      <p:sp>
        <p:nvSpPr>
          <p:cNvPr id="5" name="Slide Number Placeholder 4"/>
          <p:cNvSpPr>
            <a:spLocks noGrp="1"/>
          </p:cNvSpPr>
          <p:nvPr>
            <p:ph type="sldNum" sz="quarter" idx="12"/>
          </p:nvPr>
        </p:nvSpPr>
        <p:spPr>
          <a:xfrm>
            <a:off x="5174974" y="6157201"/>
            <a:ext cx="444776" cy="365125"/>
          </a:xfrm>
        </p:spPr>
        <p:txBody>
          <a:bodyPr/>
          <a:lstStyle/>
          <a:p>
            <a:fld id="{5930B5CD-230D-41EA-8C44-E0031D6C1835}" type="slidenum">
              <a:rPr lang="en-ZA" smtClean="0"/>
              <a:t>‹#›</a:t>
            </a:fld>
            <a:endParaRPr lang="en-ZA"/>
          </a:p>
        </p:txBody>
      </p:sp>
    </p:spTree>
    <p:extLst>
      <p:ext uri="{BB962C8B-B14F-4D97-AF65-F5344CB8AC3E}">
        <p14:creationId xmlns:p14="http://schemas.microsoft.com/office/powerpoint/2010/main" val="3912127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5090307" y="6199534"/>
            <a:ext cx="444776" cy="365125"/>
          </a:xfrm>
        </p:spPr>
        <p:txBody>
          <a:bodyPr/>
          <a:lstStyle/>
          <a:p>
            <a:fld id="{5930B5CD-230D-41EA-8C44-E0031D6C1835}" type="slidenum">
              <a:rPr lang="en-ZA" smtClean="0"/>
              <a:t>‹#›</a:t>
            </a:fld>
            <a:endParaRPr lang="en-ZA"/>
          </a:p>
        </p:txBody>
      </p:sp>
    </p:spTree>
    <p:extLst>
      <p:ext uri="{BB962C8B-B14F-4D97-AF65-F5344CB8AC3E}">
        <p14:creationId xmlns:p14="http://schemas.microsoft.com/office/powerpoint/2010/main" val="17758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idx="1"/>
          </p:nvPr>
        </p:nvSpPr>
        <p:spPr>
          <a:xfrm>
            <a:off x="628650" y="1936375"/>
            <a:ext cx="7886700" cy="3802783"/>
          </a:xfrm>
          <a:prstGeom prst="rect">
            <a:avLst/>
          </a:prstGeom>
        </p:spPr>
        <p:txBody>
          <a:bodyPr/>
          <a:lstStyle>
            <a:lvl1pPr>
              <a:defRPr>
                <a:latin typeface="Frutiger LT 45 Light" panose="020B0403030504020204" pitchFamily="34" charset="0"/>
              </a:defRPr>
            </a:lvl1pPr>
            <a:lvl2pPr>
              <a:defRPr>
                <a:latin typeface="Frutiger LT 45 Light" panose="020B0403030504020204" pitchFamily="34" charset="0"/>
              </a:defRPr>
            </a:lvl2pPr>
            <a:lvl3pPr>
              <a:defRPr>
                <a:latin typeface="Frutiger LT 45 Light" panose="020B0403030504020204" pitchFamily="34" charset="0"/>
              </a:defRPr>
            </a:lvl3pPr>
            <a:lvl4pPr>
              <a:defRPr>
                <a:latin typeface="Frutiger LT 45 Light" panose="020B0403030504020204" pitchFamily="34" charset="0"/>
              </a:defRPr>
            </a:lvl4pPr>
            <a:lvl5pPr>
              <a:defRPr>
                <a:latin typeface="Frutiger LT 45 Light" panose="020B0403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Slide Number Placeholder 5"/>
          <p:cNvSpPr>
            <a:spLocks noGrp="1"/>
          </p:cNvSpPr>
          <p:nvPr>
            <p:ph type="sldNum" sz="quarter" idx="12"/>
          </p:nvPr>
        </p:nvSpPr>
        <p:spPr/>
        <p:txBody>
          <a:bodyPr/>
          <a:lstStyle/>
          <a:p>
            <a:fld id="{5930B5CD-230D-41EA-8C44-E0031D6C1835}" type="slidenum">
              <a:rPr lang="en-ZA" smtClean="0"/>
              <a:t>‹#›</a:t>
            </a:fld>
            <a:endParaRPr lang="en-ZA"/>
          </a:p>
        </p:txBody>
      </p:sp>
    </p:spTree>
    <p:extLst>
      <p:ext uri="{BB962C8B-B14F-4D97-AF65-F5344CB8AC3E}">
        <p14:creationId xmlns:p14="http://schemas.microsoft.com/office/powerpoint/2010/main" val="2443176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Frutiger LT 65 Bold" panose="020B0803030504020204" pitchFamily="34" charset="0"/>
              </a:defRPr>
            </a:lvl1pPr>
          </a:lstStyle>
          <a:p>
            <a:r>
              <a:rPr lang="en-US"/>
              <a:t>Click to edit Master title style</a:t>
            </a:r>
            <a:endParaRPr lang="en-ZA"/>
          </a:p>
        </p:txBody>
      </p:sp>
      <p:sp>
        <p:nvSpPr>
          <p:cNvPr id="3" name="Content Placeholder 2"/>
          <p:cNvSpPr>
            <a:spLocks noGrp="1"/>
          </p:cNvSpPr>
          <p:nvPr>
            <p:ph sz="half" idx="1"/>
          </p:nvPr>
        </p:nvSpPr>
        <p:spPr>
          <a:xfrm>
            <a:off x="62865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p:cNvSpPr>
            <a:spLocks noGrp="1"/>
          </p:cNvSpPr>
          <p:nvPr>
            <p:ph sz="half" idx="2"/>
          </p:nvPr>
        </p:nvSpPr>
        <p:spPr>
          <a:xfrm>
            <a:off x="464820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Slide Number Placeholder 6"/>
          <p:cNvSpPr>
            <a:spLocks noGrp="1"/>
          </p:cNvSpPr>
          <p:nvPr>
            <p:ph type="sldNum" sz="quarter" idx="12"/>
          </p:nvPr>
        </p:nvSpPr>
        <p:spPr/>
        <p:txBody>
          <a:bodyPr/>
          <a:lstStyle/>
          <a:p>
            <a:fld id="{5930B5CD-230D-41EA-8C44-E0031D6C1835}" type="slidenum">
              <a:rPr lang="en-ZA" smtClean="0"/>
              <a:t>‹#›</a:t>
            </a:fld>
            <a:endParaRPr lang="en-ZA"/>
          </a:p>
        </p:txBody>
      </p:sp>
    </p:spTree>
    <p:extLst>
      <p:ext uri="{BB962C8B-B14F-4D97-AF65-F5344CB8AC3E}">
        <p14:creationId xmlns:p14="http://schemas.microsoft.com/office/powerpoint/2010/main" val="3345945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22866" y="365125"/>
            <a:ext cx="7594071" cy="1325563"/>
          </a:xfrm>
        </p:spPr>
        <p:txBody>
          <a:bodyPr/>
          <a:lstStyle>
            <a:lvl1pPr>
              <a:defRPr>
                <a:latin typeface="Frutiger LT 65 Bold" panose="020B0803030504020204" pitchFamily="34" charset="0"/>
              </a:defRPr>
            </a:lvl1pPr>
          </a:lstStyle>
          <a:p>
            <a:r>
              <a:rPr lang="en-US"/>
              <a:t>Click to edit Master title style</a:t>
            </a:r>
            <a:endParaRPr lang="en-ZA"/>
          </a:p>
        </p:txBody>
      </p:sp>
      <p:sp>
        <p:nvSpPr>
          <p:cNvPr id="4" name="Content Placeholder 3"/>
          <p:cNvSpPr>
            <a:spLocks noGrp="1"/>
          </p:cNvSpPr>
          <p:nvPr>
            <p:ph sz="half" idx="2"/>
          </p:nvPr>
        </p:nvSpPr>
        <p:spPr>
          <a:xfrm>
            <a:off x="630238" y="2505075"/>
            <a:ext cx="386873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Content Placeholder 5"/>
          <p:cNvSpPr>
            <a:spLocks noGrp="1"/>
          </p:cNvSpPr>
          <p:nvPr>
            <p:ph sz="quarter" idx="4"/>
          </p:nvPr>
        </p:nvSpPr>
        <p:spPr>
          <a:xfrm>
            <a:off x="4629150" y="2505075"/>
            <a:ext cx="38877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9" name="Slide Number Placeholder 8"/>
          <p:cNvSpPr>
            <a:spLocks noGrp="1"/>
          </p:cNvSpPr>
          <p:nvPr>
            <p:ph type="sldNum" sz="quarter" idx="12"/>
          </p:nvPr>
        </p:nvSpPr>
        <p:spPr/>
        <p:txBody>
          <a:bodyPr/>
          <a:lstStyle/>
          <a:p>
            <a:fld id="{5930B5CD-230D-41EA-8C44-E0031D6C1835}" type="slidenum">
              <a:rPr lang="en-ZA" smtClean="0"/>
              <a:t>‹#›</a:t>
            </a:fld>
            <a:endParaRPr lang="en-ZA"/>
          </a:p>
        </p:txBody>
      </p:sp>
    </p:spTree>
    <p:extLst>
      <p:ext uri="{BB962C8B-B14F-4D97-AF65-F5344CB8AC3E}">
        <p14:creationId xmlns:p14="http://schemas.microsoft.com/office/powerpoint/2010/main" val="1019546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Frutiger LT 65 Bold" panose="020B0803030504020204" pitchFamily="34" charset="0"/>
              </a:defRPr>
            </a:lvl1pPr>
          </a:lstStyle>
          <a:p>
            <a:r>
              <a:rPr lang="en-US"/>
              <a:t>Click to edit Master title style</a:t>
            </a:r>
            <a:endParaRPr lang="en-ZA"/>
          </a:p>
        </p:txBody>
      </p:sp>
      <p:sp>
        <p:nvSpPr>
          <p:cNvPr id="5" name="Slide Number Placeholder 4"/>
          <p:cNvSpPr>
            <a:spLocks noGrp="1"/>
          </p:cNvSpPr>
          <p:nvPr>
            <p:ph type="sldNum" sz="quarter" idx="12"/>
          </p:nvPr>
        </p:nvSpPr>
        <p:spPr/>
        <p:txBody>
          <a:bodyPr/>
          <a:lstStyle/>
          <a:p>
            <a:fld id="{5930B5CD-230D-41EA-8C44-E0031D6C1835}" type="slidenum">
              <a:rPr lang="en-ZA" smtClean="0"/>
              <a:t>‹#›</a:t>
            </a:fld>
            <a:endParaRPr lang="en-ZA"/>
          </a:p>
        </p:txBody>
      </p:sp>
    </p:spTree>
    <p:extLst>
      <p:ext uri="{BB962C8B-B14F-4D97-AF65-F5344CB8AC3E}">
        <p14:creationId xmlns:p14="http://schemas.microsoft.com/office/powerpoint/2010/main" val="323822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930B5CD-230D-41EA-8C44-E0031D6C1835}" type="slidenum">
              <a:rPr lang="en-ZA" smtClean="0"/>
              <a:t>‹#›</a:t>
            </a:fld>
            <a:endParaRPr lang="en-ZA"/>
          </a:p>
        </p:txBody>
      </p:sp>
    </p:spTree>
    <p:extLst>
      <p:ext uri="{BB962C8B-B14F-4D97-AF65-F5344CB8AC3E}">
        <p14:creationId xmlns:p14="http://schemas.microsoft.com/office/powerpoint/2010/main" val="875698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08960" y="3441494"/>
            <a:ext cx="5017936" cy="812454"/>
          </a:xfrm>
        </p:spPr>
        <p:txBody>
          <a:bodyPr anchor="b">
            <a:noAutofit/>
          </a:bodyPr>
          <a:lstStyle>
            <a:lvl1pPr algn="l">
              <a:defRPr sz="2800">
                <a:solidFill>
                  <a:srgbClr val="EAAB00"/>
                </a:solidFill>
                <a:latin typeface="Frutiger LT 65 Bold" panose="020B0803030504020204" pitchFamily="34" charset="0"/>
              </a:defRPr>
            </a:lvl1pPr>
          </a:lstStyle>
          <a:p>
            <a:r>
              <a:rPr lang="en-US"/>
              <a:t>Click to edit Master title style</a:t>
            </a:r>
          </a:p>
        </p:txBody>
      </p:sp>
      <p:sp>
        <p:nvSpPr>
          <p:cNvPr id="6" name="Slide Number Placeholder 5"/>
          <p:cNvSpPr>
            <a:spLocks noGrp="1"/>
          </p:cNvSpPr>
          <p:nvPr>
            <p:ph type="sldNum" sz="quarter" idx="12"/>
          </p:nvPr>
        </p:nvSpPr>
        <p:spPr>
          <a:xfrm>
            <a:off x="4975453" y="6475230"/>
            <a:ext cx="484533" cy="365125"/>
          </a:xfrm>
        </p:spPr>
        <p:txBody>
          <a:bodyPr/>
          <a:lstStyle>
            <a:lvl1pPr>
              <a:defRPr>
                <a:solidFill>
                  <a:sysClr val="windowText" lastClr="000000"/>
                </a:solidFill>
              </a:defRPr>
            </a:lvl1pPr>
          </a:lstStyle>
          <a:p>
            <a:fld id="{C473C255-33BE-45CE-9A8A-18DE1DD723B9}" type="slidenum">
              <a:rPr lang="en-ZA" smtClean="0"/>
              <a:pPr/>
              <a:t>‹#›</a:t>
            </a:fld>
            <a:endParaRPr lang="en-ZA"/>
          </a:p>
        </p:txBody>
      </p:sp>
      <p:sp>
        <p:nvSpPr>
          <p:cNvPr id="10" name="Text Placeholder 9"/>
          <p:cNvSpPr>
            <a:spLocks noGrp="1"/>
          </p:cNvSpPr>
          <p:nvPr>
            <p:ph type="body" sz="quarter" idx="13"/>
          </p:nvPr>
        </p:nvSpPr>
        <p:spPr>
          <a:xfrm>
            <a:off x="3108960" y="4386263"/>
            <a:ext cx="5001578" cy="755650"/>
          </a:xfrm>
          <a:prstGeom prst="rect">
            <a:avLst/>
          </a:prstGeom>
        </p:spPr>
        <p:txBody>
          <a:bodyPr/>
          <a:lstStyle>
            <a:lvl1pPr marL="0" indent="0">
              <a:buNone/>
              <a:defRPr sz="2400" b="1">
                <a:solidFill>
                  <a:srgbClr val="002F5F"/>
                </a:solidFill>
                <a:latin typeface="Frutiger LT 45 Light" panose="020B0403030504020204" pitchFamily="34" charset="0"/>
              </a:defRPr>
            </a:lvl1pPr>
          </a:lstStyle>
          <a:p>
            <a:pPr lvl="0"/>
            <a:r>
              <a:rPr lang="en-US"/>
              <a:t>Click to edit Master text styles</a:t>
            </a:r>
          </a:p>
        </p:txBody>
      </p:sp>
      <p:sp>
        <p:nvSpPr>
          <p:cNvPr id="16" name="Parallelogram 15"/>
          <p:cNvSpPr/>
          <p:nvPr userDrawn="1"/>
        </p:nvSpPr>
        <p:spPr>
          <a:xfrm>
            <a:off x="911389" y="5849371"/>
            <a:ext cx="597929" cy="627975"/>
          </a:xfrm>
          <a:prstGeom prst="parallelogram">
            <a:avLst>
              <a:gd name="adj" fmla="val 20179"/>
            </a:avLst>
          </a:prstGeom>
          <a:solidFill>
            <a:srgbClr val="002F5F">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A84C478-7325-4247-B1FE-BFE513D059F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7296" y="6163358"/>
            <a:ext cx="1468186" cy="395689"/>
          </a:xfrm>
          <a:prstGeom prst="rect">
            <a:avLst/>
          </a:prstGeom>
        </p:spPr>
      </p:pic>
    </p:spTree>
    <p:extLst>
      <p:ext uri="{BB962C8B-B14F-4D97-AF65-F5344CB8AC3E}">
        <p14:creationId xmlns:p14="http://schemas.microsoft.com/office/powerpoint/2010/main" val="2809193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AAB00"/>
                </a:solidFill>
                <a:latin typeface="Frutiger LT 65 Bold" panose="020B0803030504020204" pitchFamily="34" charset="0"/>
              </a:defRPr>
            </a:lvl1pPr>
          </a:lstStyle>
          <a:p>
            <a:r>
              <a:rPr lang="en-US"/>
              <a:t>Click to edit Master title style</a:t>
            </a:r>
            <a:endParaRPr lang="en-ZA"/>
          </a:p>
        </p:txBody>
      </p:sp>
      <p:sp>
        <p:nvSpPr>
          <p:cNvPr id="3" name="Content Placeholder 2"/>
          <p:cNvSpPr>
            <a:spLocks noGrp="1"/>
          </p:cNvSpPr>
          <p:nvPr>
            <p:ph idx="1"/>
          </p:nvPr>
        </p:nvSpPr>
        <p:spPr/>
        <p:txBody>
          <a:bodyPr/>
          <a:lstStyle>
            <a:lvl1pPr>
              <a:defRPr>
                <a:latin typeface="Frutiger LT 45 Light" panose="020B0403030504020204" pitchFamily="34" charset="0"/>
              </a:defRPr>
            </a:lvl1pPr>
            <a:lvl2pPr>
              <a:defRPr>
                <a:latin typeface="Frutiger LT 45 Light" panose="020B0403030504020204" pitchFamily="34" charset="0"/>
              </a:defRPr>
            </a:lvl2pPr>
            <a:lvl3pPr>
              <a:defRPr>
                <a:latin typeface="Frutiger LT 45 Light" panose="020B0403030504020204" pitchFamily="34" charset="0"/>
              </a:defRPr>
            </a:lvl3pPr>
            <a:lvl4pPr>
              <a:defRPr>
                <a:latin typeface="Frutiger LT 45 Light" panose="020B0403030504020204" pitchFamily="34" charset="0"/>
              </a:defRPr>
            </a:lvl4pPr>
            <a:lvl5pPr>
              <a:defRPr>
                <a:latin typeface="Frutiger LT 45 Light" panose="020B0403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Slide Number Placeholder 5"/>
          <p:cNvSpPr>
            <a:spLocks noGrp="1"/>
          </p:cNvSpPr>
          <p:nvPr>
            <p:ph type="sldNum" sz="quarter" idx="12"/>
          </p:nvPr>
        </p:nvSpPr>
        <p:spPr>
          <a:xfrm>
            <a:off x="5132641" y="6110011"/>
            <a:ext cx="444776" cy="365125"/>
          </a:xfrm>
        </p:spPr>
        <p:txBody>
          <a:bodyPr/>
          <a:lstStyle/>
          <a:p>
            <a:fld id="{5930B5CD-230D-41EA-8C44-E0031D6C1835}" type="slidenum">
              <a:rPr lang="en-ZA" smtClean="0"/>
              <a:t>‹#›</a:t>
            </a:fld>
            <a:endParaRPr lang="en-ZA"/>
          </a:p>
        </p:txBody>
      </p:sp>
    </p:spTree>
    <p:extLst>
      <p:ext uri="{BB962C8B-B14F-4D97-AF65-F5344CB8AC3E}">
        <p14:creationId xmlns:p14="http://schemas.microsoft.com/office/powerpoint/2010/main" val="4226507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Frutiger LT 65 Bold" panose="020B0803030504020204" pitchFamily="34" charset="0"/>
              </a:defRPr>
            </a:lvl1pPr>
          </a:lstStyle>
          <a:p>
            <a:r>
              <a:rPr lang="en-US"/>
              <a:t>Click to edit Master title style</a:t>
            </a:r>
            <a:endParaRPr lang="en-ZA"/>
          </a:p>
        </p:txBody>
      </p:sp>
      <p:sp>
        <p:nvSpPr>
          <p:cNvPr id="3" name="Content Placeholder 2"/>
          <p:cNvSpPr>
            <a:spLocks noGrp="1"/>
          </p:cNvSpPr>
          <p:nvPr>
            <p:ph sz="half" idx="1"/>
          </p:nvPr>
        </p:nvSpPr>
        <p:spPr>
          <a:xfrm>
            <a:off x="628650" y="1825625"/>
            <a:ext cx="3867150" cy="4351338"/>
          </a:xfrm>
        </p:spPr>
        <p:txBody>
          <a:bodyPr/>
          <a:lstStyle>
            <a:lvl1pPr>
              <a:defRPr>
                <a:latin typeface="Frutiger LT 45 Light" panose="020B0403030504020204" pitchFamily="34" charset="0"/>
              </a:defRPr>
            </a:lvl1pPr>
            <a:lvl2pPr>
              <a:defRPr>
                <a:latin typeface="Frutiger LT 45 Light" panose="020B0403030504020204" pitchFamily="34" charset="0"/>
              </a:defRPr>
            </a:lvl2pPr>
            <a:lvl3pPr>
              <a:defRPr>
                <a:latin typeface="Frutiger LT 45 Light" panose="020B0403030504020204" pitchFamily="34" charset="0"/>
              </a:defRPr>
            </a:lvl3pPr>
            <a:lvl4pPr>
              <a:defRPr>
                <a:latin typeface="Frutiger LT 45 Light" panose="020B0403030504020204" pitchFamily="34" charset="0"/>
              </a:defRPr>
            </a:lvl4pPr>
            <a:lvl5pPr>
              <a:defRPr>
                <a:latin typeface="Frutiger LT 45 Light" panose="020B0403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p:cNvSpPr>
            <a:spLocks noGrp="1"/>
          </p:cNvSpPr>
          <p:nvPr>
            <p:ph sz="half" idx="2"/>
          </p:nvPr>
        </p:nvSpPr>
        <p:spPr>
          <a:xfrm>
            <a:off x="4648200" y="1825625"/>
            <a:ext cx="3867150" cy="4351338"/>
          </a:xfrm>
        </p:spPr>
        <p:txBody>
          <a:bodyPr/>
          <a:lstStyle>
            <a:lvl1pPr>
              <a:defRPr>
                <a:latin typeface="Frutiger LT 45 Light" panose="020B0403030504020204" pitchFamily="34" charset="0"/>
              </a:defRPr>
            </a:lvl1pPr>
            <a:lvl2pPr>
              <a:defRPr>
                <a:latin typeface="Frutiger LT 45 Light" panose="020B0403030504020204" pitchFamily="34" charset="0"/>
              </a:defRPr>
            </a:lvl2pPr>
            <a:lvl3pPr>
              <a:defRPr>
                <a:latin typeface="Frutiger LT 45 Light" panose="020B0403030504020204" pitchFamily="34" charset="0"/>
              </a:defRPr>
            </a:lvl3pPr>
            <a:lvl4pPr>
              <a:defRPr>
                <a:latin typeface="Frutiger LT 45 Light" panose="020B0403030504020204" pitchFamily="34" charset="0"/>
              </a:defRPr>
            </a:lvl4pPr>
            <a:lvl5pPr>
              <a:defRPr>
                <a:latin typeface="Frutiger LT 45 Light" panose="020B0403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Slide Number Placeholder 6"/>
          <p:cNvSpPr>
            <a:spLocks noGrp="1"/>
          </p:cNvSpPr>
          <p:nvPr>
            <p:ph type="sldNum" sz="quarter" idx="12"/>
          </p:nvPr>
        </p:nvSpPr>
        <p:spPr>
          <a:xfrm>
            <a:off x="4768574" y="6178897"/>
            <a:ext cx="444776" cy="365125"/>
          </a:xfrm>
        </p:spPr>
        <p:txBody>
          <a:bodyPr/>
          <a:lstStyle/>
          <a:p>
            <a:fld id="{5930B5CD-230D-41EA-8C44-E0031D6C1835}" type="slidenum">
              <a:rPr lang="en-ZA" smtClean="0"/>
              <a:t>‹#›</a:t>
            </a:fld>
            <a:endParaRPr lang="en-ZA"/>
          </a:p>
        </p:txBody>
      </p:sp>
    </p:spTree>
    <p:extLst>
      <p:ext uri="{BB962C8B-B14F-4D97-AF65-F5344CB8AC3E}">
        <p14:creationId xmlns:p14="http://schemas.microsoft.com/office/powerpoint/2010/main" val="33174202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9" Type="http://schemas.openxmlformats.org/officeDocument/2006/relationships/image" Target="../media/image5.jpe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slideLayout" Target="../slideLayouts/slideLayout10.xml"/><Relationship Id="rId7" Type="http://schemas.openxmlformats.org/officeDocument/2006/relationships/image" Target="../media/image4.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Flowchart: Process 9"/>
          <p:cNvSpPr/>
          <p:nvPr userDrawn="1"/>
        </p:nvSpPr>
        <p:spPr>
          <a:xfrm>
            <a:off x="6949440" y="-1"/>
            <a:ext cx="2226862" cy="6858000"/>
          </a:xfrm>
          <a:prstGeom prst="flowChartProcess">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p:cNvSpPr/>
          <p:nvPr userDrawn="1"/>
        </p:nvSpPr>
        <p:spPr>
          <a:xfrm>
            <a:off x="1607853" y="0"/>
            <a:ext cx="6543227" cy="6872032"/>
          </a:xfrm>
          <a:prstGeom prst="parallelogram">
            <a:avLst>
              <a:gd name="adj" fmla="val 201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2971800" y="2435914"/>
            <a:ext cx="4770180" cy="1118292"/>
          </a:xfrm>
          <a:prstGeom prst="rect">
            <a:avLst/>
          </a:prstGeom>
        </p:spPr>
        <p:txBody>
          <a:bodyPr vert="horz" lIns="91440" tIns="45720" rIns="91440" bIns="45720" rtlCol="0" anchor="ctr">
            <a:normAutofit/>
          </a:bodyPr>
          <a:lstStyle/>
          <a:p>
            <a:r>
              <a:rPr lang="en-US"/>
              <a:t>Click to edit Master title style</a:t>
            </a:r>
          </a:p>
        </p:txBody>
      </p:sp>
      <p:sp>
        <p:nvSpPr>
          <p:cNvPr id="6" name="Slide Number Placeholder 5"/>
          <p:cNvSpPr>
            <a:spLocks noGrp="1"/>
          </p:cNvSpPr>
          <p:nvPr>
            <p:ph type="sldNum" sz="quarter" idx="4"/>
          </p:nvPr>
        </p:nvSpPr>
        <p:spPr>
          <a:xfrm>
            <a:off x="5068585" y="6121674"/>
            <a:ext cx="484533" cy="365125"/>
          </a:xfrm>
          <a:prstGeom prst="rect">
            <a:avLst/>
          </a:prstGeom>
        </p:spPr>
        <p:txBody>
          <a:bodyPr vert="horz" lIns="91440" tIns="45720" rIns="91440" bIns="45720" rtlCol="0" anchor="ctr"/>
          <a:lstStyle>
            <a:lvl1pPr algn="r">
              <a:defRPr sz="1200">
                <a:solidFill>
                  <a:sysClr val="windowText" lastClr="000000"/>
                </a:solidFill>
              </a:defRPr>
            </a:lvl1pPr>
          </a:lstStyle>
          <a:p>
            <a:fld id="{C473C255-33BE-45CE-9A8A-18DE1DD723B9}" type="slidenum">
              <a:rPr lang="en-ZA" smtClean="0"/>
              <a:pPr/>
              <a:t>‹#›</a:t>
            </a:fld>
            <a:endParaRPr lang="en-ZA"/>
          </a:p>
        </p:txBody>
      </p:sp>
      <p:pic>
        <p:nvPicPr>
          <p:cNvPr id="13" name="Picture 12">
            <a:extLst>
              <a:ext uri="{FF2B5EF4-FFF2-40B4-BE49-F238E27FC236}">
                <a16:creationId xmlns:a16="http://schemas.microsoft.com/office/drawing/2014/main" id="{3E357AF9-1AD1-430B-A6BD-2FE7FBE88F1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82631" y="6202397"/>
            <a:ext cx="1261295" cy="332893"/>
          </a:xfrm>
          <a:prstGeom prst="rect">
            <a:avLst/>
          </a:prstGeom>
        </p:spPr>
      </p:pic>
      <p:pic>
        <p:nvPicPr>
          <p:cNvPr id="4" name="Picture 3">
            <a:extLst>
              <a:ext uri="{FF2B5EF4-FFF2-40B4-BE49-F238E27FC236}">
                <a16:creationId xmlns:a16="http://schemas.microsoft.com/office/drawing/2014/main" id="{A4983553-82BD-49DF-81A7-A3FA66842C5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82631" y="5755950"/>
            <a:ext cx="1357005" cy="365724"/>
          </a:xfrm>
          <a:prstGeom prst="rect">
            <a:avLst/>
          </a:prstGeom>
        </p:spPr>
      </p:pic>
    </p:spTree>
    <p:extLst>
      <p:ext uri="{BB962C8B-B14F-4D97-AF65-F5344CB8AC3E}">
        <p14:creationId xmlns:p14="http://schemas.microsoft.com/office/powerpoint/2010/main" val="2975119860"/>
      </p:ext>
    </p:extLst>
  </p:cSld>
  <p:clrMap bg1="lt1" tx1="dk1" bg2="lt2" tx2="dk2" accent1="accent1" accent2="accent2" accent3="accent3" accent4="accent4" accent5="accent5" accent6="accent6" hlink="hlink" folHlink="folHlink"/>
  <p:sldLayoutIdLst>
    <p:sldLayoutId id="2147483663" r:id="rId1"/>
  </p:sldLayoutIdLst>
  <p:hf hdr="0" ftr="0" dt="0"/>
  <p:txStyles>
    <p:titleStyle>
      <a:lvl1pPr algn="l" defTabSz="914400" rtl="0" eaLnBrk="1" latinLnBrk="0" hangingPunct="1">
        <a:lnSpc>
          <a:spcPct val="90000"/>
        </a:lnSpc>
        <a:spcBef>
          <a:spcPct val="0"/>
        </a:spcBef>
        <a:buNone/>
        <a:defRPr sz="2800" b="1" kern="1200">
          <a:solidFill>
            <a:srgbClr val="032F5E"/>
          </a:solidFill>
          <a:latin typeface="Frutiger LT 55 Roman" panose="020B06030305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907084"/>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6" name="Slide Number Placeholder 5"/>
          <p:cNvSpPr>
            <a:spLocks noGrp="1"/>
          </p:cNvSpPr>
          <p:nvPr>
            <p:ph type="sldNum" sz="quarter" idx="4"/>
          </p:nvPr>
        </p:nvSpPr>
        <p:spPr>
          <a:xfrm>
            <a:off x="4937907" y="6220760"/>
            <a:ext cx="444776" cy="365125"/>
          </a:xfrm>
          <a:prstGeom prst="rect">
            <a:avLst/>
          </a:prstGeom>
        </p:spPr>
        <p:txBody>
          <a:bodyPr vert="horz" lIns="91440" tIns="45720" rIns="91440" bIns="45720" rtlCol="0" anchor="ctr"/>
          <a:lstStyle>
            <a:lvl1pPr algn="r">
              <a:defRPr sz="1050">
                <a:solidFill>
                  <a:sysClr val="windowText" lastClr="000000"/>
                </a:solidFill>
              </a:defRPr>
            </a:lvl1pPr>
          </a:lstStyle>
          <a:p>
            <a:fld id="{5930B5CD-230D-41EA-8C44-E0031D6C1835}" type="slidenum">
              <a:rPr lang="en-ZA" smtClean="0"/>
              <a:pPr/>
              <a:t>‹#›</a:t>
            </a:fld>
            <a:endParaRPr lang="en-ZA"/>
          </a:p>
        </p:txBody>
      </p:sp>
      <p:pic>
        <p:nvPicPr>
          <p:cNvPr id="22" name="Picture 2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704666" y="176917"/>
            <a:ext cx="1246851" cy="501439"/>
          </a:xfrm>
          <a:prstGeom prst="rect">
            <a:avLst/>
          </a:prstGeom>
        </p:spPr>
      </p:pic>
      <p:pic>
        <p:nvPicPr>
          <p:cNvPr id="9" name="Picture 8">
            <a:extLst>
              <a:ext uri="{FF2B5EF4-FFF2-40B4-BE49-F238E27FC236}">
                <a16:creationId xmlns:a16="http://schemas.microsoft.com/office/drawing/2014/main" id="{F777F461-ECEF-49E5-B2DC-BA07FB84546F}"/>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6681083"/>
            <a:ext cx="9144000" cy="219497"/>
          </a:xfrm>
          <a:prstGeom prst="rect">
            <a:avLst/>
          </a:prstGeom>
        </p:spPr>
      </p:pic>
    </p:spTree>
    <p:extLst>
      <p:ext uri="{BB962C8B-B14F-4D97-AF65-F5344CB8AC3E}">
        <p14:creationId xmlns:p14="http://schemas.microsoft.com/office/powerpoint/2010/main" val="3251554523"/>
      </p:ext>
    </p:extLst>
  </p:cSld>
  <p:clrMap bg1="lt1" tx1="dk1" bg2="lt2" tx2="dk2" accent1="accent1" accent2="accent2" accent3="accent3" accent4="accent4" accent5="accent5" accent6="accent6" hlink="hlink" folHlink="folHlink"/>
  <p:sldLayoutIdLst>
    <p:sldLayoutId id="2147483668" r:id="rId1"/>
    <p:sldLayoutId id="2147483670" r:id="rId2"/>
    <p:sldLayoutId id="2147483671" r:id="rId3"/>
    <p:sldLayoutId id="2147483672" r:id="rId4"/>
    <p:sldLayoutId id="2147483673" r:id="rId5"/>
    <p:sldLayoutId id="2147483680" r:id="rId6"/>
  </p:sldLayoutIdLst>
  <p:hf hdr="0" ftr="0" dt="0"/>
  <p:txStyles>
    <p:titleStyle>
      <a:lvl1pPr algn="l" defTabSz="914400" rtl="0" eaLnBrk="1" latinLnBrk="0" hangingPunct="1">
        <a:lnSpc>
          <a:spcPct val="90000"/>
        </a:lnSpc>
        <a:spcBef>
          <a:spcPct val="0"/>
        </a:spcBef>
        <a:buNone/>
        <a:defRPr sz="3200" b="1" kern="1200">
          <a:solidFill>
            <a:srgbClr val="EAAB00"/>
          </a:solidFill>
          <a:latin typeface="Frutiger LT 55 Roman" panose="020B0603030504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rgbClr val="032F5E"/>
          </a:solidFill>
          <a:latin typeface="Frutiger LT 45 Light" panose="020B0403030504020204" pitchFamily="34"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rgbClr val="032F5E"/>
          </a:solidFill>
          <a:latin typeface="Frutiger LT 45 Light" panose="020B0403030504020204"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032F5E"/>
          </a:solidFill>
          <a:latin typeface="Frutiger LT 45 Light" panose="020B0403030504020204" pitchFamily="34"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rgbClr val="032F5E"/>
          </a:solidFill>
          <a:latin typeface="Frutiger LT 45 Light" panose="020B0403030504020204"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032F5E"/>
          </a:solidFill>
          <a:latin typeface="Frutiger LT 45 Light" panose="020B0403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7598" y="365126"/>
            <a:ext cx="6252764" cy="907084"/>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p:cNvSpPr>
            <a:spLocks noGrp="1"/>
          </p:cNvSpPr>
          <p:nvPr>
            <p:ph type="body" idx="1"/>
          </p:nvPr>
        </p:nvSpPr>
        <p:spPr>
          <a:xfrm>
            <a:off x="628650" y="1825625"/>
            <a:ext cx="7886700" cy="3913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Slide Number Placeholder 5"/>
          <p:cNvSpPr>
            <a:spLocks noGrp="1"/>
          </p:cNvSpPr>
          <p:nvPr>
            <p:ph type="sldNum" sz="quarter" idx="4"/>
          </p:nvPr>
        </p:nvSpPr>
        <p:spPr>
          <a:xfrm>
            <a:off x="8070574" y="6250334"/>
            <a:ext cx="444776" cy="365125"/>
          </a:xfrm>
          <a:prstGeom prst="rect">
            <a:avLst/>
          </a:prstGeom>
        </p:spPr>
        <p:txBody>
          <a:bodyPr vert="horz" lIns="91440" tIns="45720" rIns="91440" bIns="45720" rtlCol="0" anchor="ctr"/>
          <a:lstStyle>
            <a:lvl1pPr algn="r">
              <a:defRPr sz="1050">
                <a:solidFill>
                  <a:srgbClr val="747678"/>
                </a:solidFill>
              </a:defRPr>
            </a:lvl1pPr>
          </a:lstStyle>
          <a:p>
            <a:fld id="{5930B5CD-230D-41EA-8C44-E0031D6C1835}" type="slidenum">
              <a:rPr lang="en-ZA" smtClean="0"/>
              <a:pPr/>
              <a:t>‹#›</a:t>
            </a:fld>
            <a:endParaRPr lang="en-ZA"/>
          </a:p>
        </p:txBody>
      </p:sp>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704666" y="176917"/>
            <a:ext cx="1246851" cy="501439"/>
          </a:xfrm>
          <a:prstGeom prst="rect">
            <a:avLst/>
          </a:prstGeom>
        </p:spPr>
      </p:pic>
      <p:pic>
        <p:nvPicPr>
          <p:cNvPr id="5" name="Picture 4">
            <a:extLst>
              <a:ext uri="{FF2B5EF4-FFF2-40B4-BE49-F238E27FC236}">
                <a16:creationId xmlns:a16="http://schemas.microsoft.com/office/drawing/2014/main" id="{B812530B-BB78-4608-A0DA-E50A189BA412}"/>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0" y="6638503"/>
            <a:ext cx="9144000" cy="219497"/>
          </a:xfrm>
          <a:prstGeom prst="rect">
            <a:avLst/>
          </a:prstGeom>
        </p:spPr>
      </p:pic>
    </p:spTree>
    <p:extLst>
      <p:ext uri="{BB962C8B-B14F-4D97-AF65-F5344CB8AC3E}">
        <p14:creationId xmlns:p14="http://schemas.microsoft.com/office/powerpoint/2010/main" val="124222153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hf hdr="0" ftr="0" dt="0"/>
  <p:txStyles>
    <p:titleStyle>
      <a:lvl1pPr algn="l" defTabSz="914400" rtl="0" eaLnBrk="1" latinLnBrk="0" hangingPunct="1">
        <a:lnSpc>
          <a:spcPct val="90000"/>
        </a:lnSpc>
        <a:spcBef>
          <a:spcPct val="0"/>
        </a:spcBef>
        <a:buNone/>
        <a:defRPr sz="3200" b="1" kern="1200">
          <a:solidFill>
            <a:srgbClr val="EAAB00"/>
          </a:solidFill>
          <a:latin typeface="Frutiger LT 65 Bold" panose="020B0803030504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rgbClr val="747678"/>
          </a:solidFill>
          <a:latin typeface="Frutiger LT 45 Light" panose="020B0403030504020204" pitchFamily="34"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rgbClr val="747678"/>
          </a:solidFill>
          <a:latin typeface="Frutiger LT 45 Light" panose="020B0403030504020204"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747678"/>
          </a:solidFill>
          <a:latin typeface="Frutiger LT 45 Light" panose="020B0403030504020204" pitchFamily="34"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rgbClr val="747678"/>
          </a:solidFill>
          <a:latin typeface="Frutiger LT 45 Light" panose="020B0403030504020204"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747678"/>
          </a:solidFill>
          <a:latin typeface="Frutiger LT 45 Light" panose="020B0403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slide" Target="slide11.xml"/></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5" Type="http://schemas.openxmlformats.org/officeDocument/2006/relationships/slide" Target="slide11.xml"/><Relationship Id="rId4" Type="http://schemas.openxmlformats.org/officeDocument/2006/relationships/slide" Target="slide13.xml"/></Relationships>
</file>

<file path=ppt/slides/_rels/slide31.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slide" Target="slide11.xml"/></Relationships>
</file>

<file path=ppt/slides/_rels/slide3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slide" Target="slide11.xml"/></Relationships>
</file>

<file path=ppt/slides/_rels/slide33.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slide" Target="slide11.xml"/></Relationships>
</file>

<file path=ppt/slides/_rels/slide34.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slide" Target="slide1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41.xml"/><Relationship Id="rId1" Type="http://schemas.openxmlformats.org/officeDocument/2006/relationships/slideLayout" Target="../slideLayouts/slideLayout2.xml"/><Relationship Id="rId4" Type="http://schemas.openxmlformats.org/officeDocument/2006/relationships/slide" Target="slide43.xml"/></Relationships>
</file>

<file path=ppt/slides/_rels/slide38.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slide" Target="slide41.xml"/><Relationship Id="rId1" Type="http://schemas.openxmlformats.org/officeDocument/2006/relationships/slideLayout" Target="../slideLayouts/slideLayout2.xml"/><Relationship Id="rId4" Type="http://schemas.openxmlformats.org/officeDocument/2006/relationships/slide" Target="slide43.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slide" Target="slide37.xml"/><Relationship Id="rId4" Type="http://schemas.openxmlformats.org/officeDocument/2006/relationships/slide" Target="slide39.xml"/></Relationships>
</file>

<file path=ppt/slides/_rels/slide42.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slide" Target="slide37.xml"/></Relationships>
</file>

<file path=ppt/slides/_rels/slide43.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slide" Target="slide37.xml"/></Relationships>
</file>

<file path=ppt/slides/_rels/slide44.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slide" Target="slide52.xml"/><Relationship Id="rId1" Type="http://schemas.openxmlformats.org/officeDocument/2006/relationships/slideLayout" Target="../slideLayouts/slideLayout3.xml"/><Relationship Id="rId4" Type="http://schemas.openxmlformats.org/officeDocument/2006/relationships/slide" Target="slide5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slide" Target="slide52.xml"/><Relationship Id="rId1" Type="http://schemas.openxmlformats.org/officeDocument/2006/relationships/slideLayout" Target="../slideLayouts/slideLayout3.xml"/><Relationship Id="rId4" Type="http://schemas.openxmlformats.org/officeDocument/2006/relationships/slide" Target="slide5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slide" Target="slide50.xml"/></Relationships>
</file>

<file path=ppt/slides/_rels/slide5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slide" Target="slide50.xml"/><Relationship Id="rId4" Type="http://schemas.openxmlformats.org/officeDocument/2006/relationships/slide" Target="slide48.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49440" y="-12700"/>
            <a:ext cx="2226862" cy="6858000"/>
            <a:chOff x="0" y="0"/>
            <a:chExt cx="3167093" cy="9753600"/>
          </a:xfrm>
        </p:grpSpPr>
        <p:sp>
          <p:nvSpPr>
            <p:cNvPr id="3" name="Freeform 3"/>
            <p:cNvSpPr/>
            <p:nvPr/>
          </p:nvSpPr>
          <p:spPr>
            <a:xfrm>
              <a:off x="0" y="0"/>
              <a:ext cx="3167126" cy="9753600"/>
            </a:xfrm>
            <a:custGeom>
              <a:avLst/>
              <a:gdLst/>
              <a:ahLst/>
              <a:cxnLst/>
              <a:rect l="l" t="t" r="r" b="b"/>
              <a:pathLst>
                <a:path w="3167126" h="9753600">
                  <a:moveTo>
                    <a:pt x="0" y="0"/>
                  </a:moveTo>
                  <a:lnTo>
                    <a:pt x="3167126" y="0"/>
                  </a:lnTo>
                  <a:lnTo>
                    <a:pt x="3167126" y="9753600"/>
                  </a:lnTo>
                  <a:lnTo>
                    <a:pt x="0" y="9753600"/>
                  </a:lnTo>
                  <a:close/>
                </a:path>
              </a:pathLst>
            </a:custGeom>
            <a:blipFill>
              <a:blip r:embed="rId2"/>
              <a:stretch>
                <a:fillRect l="-29" r="-28"/>
              </a:stretch>
            </a:blipFill>
          </p:spPr>
          <p:txBody>
            <a:bodyP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endParaRPr lang="en-US" sz="1583"/>
            </a:p>
          </p:txBody>
        </p:sp>
      </p:grpSp>
      <p:grpSp>
        <p:nvGrpSpPr>
          <p:cNvPr id="4" name="Group 4"/>
          <p:cNvGrpSpPr/>
          <p:nvPr/>
        </p:nvGrpSpPr>
        <p:grpSpPr>
          <a:xfrm>
            <a:off x="1607853" y="0"/>
            <a:ext cx="6543227" cy="6872032"/>
            <a:chOff x="0" y="0"/>
            <a:chExt cx="9305923" cy="9773557"/>
          </a:xfrm>
        </p:grpSpPr>
        <p:sp>
          <p:nvSpPr>
            <p:cNvPr id="5" name="Freeform 5"/>
            <p:cNvSpPr/>
            <p:nvPr/>
          </p:nvSpPr>
          <p:spPr>
            <a:xfrm>
              <a:off x="0" y="0"/>
              <a:ext cx="9305925" cy="9773539"/>
            </a:xfrm>
            <a:custGeom>
              <a:avLst/>
              <a:gdLst/>
              <a:ahLst/>
              <a:cxnLst/>
              <a:rect l="l" t="t" r="r" b="b"/>
              <a:pathLst>
                <a:path w="9305925" h="9773539">
                  <a:moveTo>
                    <a:pt x="0" y="9773539"/>
                  </a:moveTo>
                  <a:lnTo>
                    <a:pt x="1877822" y="0"/>
                  </a:lnTo>
                  <a:lnTo>
                    <a:pt x="9305925" y="0"/>
                  </a:lnTo>
                  <a:lnTo>
                    <a:pt x="7428103" y="9773539"/>
                  </a:lnTo>
                  <a:close/>
                </a:path>
              </a:pathLst>
            </a:custGeom>
            <a:solidFill>
              <a:srgbClr val="FFFFFF"/>
            </a:solidFill>
          </p:spPr>
          <p:txBody>
            <a:bodyP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endParaRPr lang="en-US" sz="1583"/>
            </a:p>
          </p:txBody>
        </p:sp>
      </p:grpSp>
      <p:sp>
        <p:nvSpPr>
          <p:cNvPr id="6" name="Freeform 6"/>
          <p:cNvSpPr/>
          <p:nvPr/>
        </p:nvSpPr>
        <p:spPr>
          <a:xfrm>
            <a:off x="1991644" y="6378782"/>
            <a:ext cx="848526" cy="223951"/>
          </a:xfrm>
          <a:custGeom>
            <a:avLst/>
            <a:gdLst/>
            <a:ahLst/>
            <a:cxnLst/>
            <a:rect l="l" t="t" r="r" b="b"/>
            <a:pathLst>
              <a:path w="905094" h="238881">
                <a:moveTo>
                  <a:pt x="0" y="0"/>
                </a:moveTo>
                <a:lnTo>
                  <a:pt x="905095" y="0"/>
                </a:lnTo>
                <a:lnTo>
                  <a:pt x="905095" y="238881"/>
                </a:lnTo>
                <a:lnTo>
                  <a:pt x="0" y="238881"/>
                </a:lnTo>
                <a:lnTo>
                  <a:pt x="0" y="0"/>
                </a:lnTo>
                <a:close/>
              </a:path>
            </a:pathLst>
          </a:custGeom>
          <a:blipFill>
            <a:blip r:embed="rId3"/>
            <a:stretch>
              <a:fillRect t="-147" b="-147"/>
            </a:stretch>
          </a:blipFill>
        </p:spPr>
        <p:txBody>
          <a:bodyP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endParaRPr lang="en-US" sz="1583"/>
          </a:p>
        </p:txBody>
      </p:sp>
      <p:sp>
        <p:nvSpPr>
          <p:cNvPr id="7" name="Freeform 7"/>
          <p:cNvSpPr/>
          <p:nvPr/>
        </p:nvSpPr>
        <p:spPr>
          <a:xfrm>
            <a:off x="-41638" y="-2117"/>
            <a:ext cx="3088261" cy="6858000"/>
          </a:xfrm>
          <a:custGeom>
            <a:avLst/>
            <a:gdLst/>
            <a:ahLst/>
            <a:cxnLst/>
            <a:rect l="l" t="t" r="r" b="b"/>
            <a:pathLst>
              <a:path w="3294145" h="7315200">
                <a:moveTo>
                  <a:pt x="0" y="0"/>
                </a:moveTo>
                <a:lnTo>
                  <a:pt x="3294145" y="0"/>
                </a:lnTo>
                <a:lnTo>
                  <a:pt x="3294145" y="7315200"/>
                </a:lnTo>
                <a:lnTo>
                  <a:pt x="0" y="7315200"/>
                </a:lnTo>
                <a:lnTo>
                  <a:pt x="0" y="0"/>
                </a:lnTo>
                <a:close/>
              </a:path>
            </a:pathLst>
          </a:custGeom>
          <a:blipFill>
            <a:blip r:embed="rId4"/>
            <a:stretch>
              <a:fillRect t="-1" b="-1"/>
            </a:stretch>
          </a:blipFill>
        </p:spPr>
        <p:txBody>
          <a:bodyP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endParaRPr lang="en-US" sz="1583"/>
          </a:p>
        </p:txBody>
      </p:sp>
      <p:sp>
        <p:nvSpPr>
          <p:cNvPr id="8" name="Freeform 8"/>
          <p:cNvSpPr/>
          <p:nvPr/>
        </p:nvSpPr>
        <p:spPr>
          <a:xfrm>
            <a:off x="177297" y="6163358"/>
            <a:ext cx="1468186" cy="395689"/>
          </a:xfrm>
          <a:custGeom>
            <a:avLst/>
            <a:gdLst/>
            <a:ahLst/>
            <a:cxnLst/>
            <a:rect l="l" t="t" r="r" b="b"/>
            <a:pathLst>
              <a:path w="1566065" h="422068">
                <a:moveTo>
                  <a:pt x="0" y="0"/>
                </a:moveTo>
                <a:lnTo>
                  <a:pt x="1566065" y="0"/>
                </a:lnTo>
                <a:lnTo>
                  <a:pt x="1566065" y="422068"/>
                </a:lnTo>
                <a:lnTo>
                  <a:pt x="0" y="422068"/>
                </a:lnTo>
                <a:lnTo>
                  <a:pt x="0" y="0"/>
                </a:lnTo>
                <a:close/>
              </a:path>
            </a:pathLst>
          </a:custGeom>
          <a:blipFill>
            <a:blip r:embed="rId5"/>
            <a:stretch>
              <a:fillRect l="-71" r="-71"/>
            </a:stretch>
          </a:blipFill>
        </p:spPr>
        <p:txBody>
          <a:bodyP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endParaRPr lang="en-US" sz="1583"/>
          </a:p>
        </p:txBody>
      </p:sp>
      <p:grpSp>
        <p:nvGrpSpPr>
          <p:cNvPr id="9" name="Group 9"/>
          <p:cNvGrpSpPr/>
          <p:nvPr/>
        </p:nvGrpSpPr>
        <p:grpSpPr>
          <a:xfrm>
            <a:off x="911389" y="5849371"/>
            <a:ext cx="597929" cy="627975"/>
            <a:chOff x="0" y="0"/>
            <a:chExt cx="850388" cy="893120"/>
          </a:xfrm>
        </p:grpSpPr>
        <p:sp>
          <p:nvSpPr>
            <p:cNvPr id="10" name="Freeform 10"/>
            <p:cNvSpPr/>
            <p:nvPr/>
          </p:nvSpPr>
          <p:spPr>
            <a:xfrm>
              <a:off x="0" y="0"/>
              <a:ext cx="850392" cy="893064"/>
            </a:xfrm>
            <a:custGeom>
              <a:avLst/>
              <a:gdLst/>
              <a:ahLst/>
              <a:cxnLst/>
              <a:rect l="l" t="t" r="r" b="b"/>
              <a:pathLst>
                <a:path w="850392" h="893064">
                  <a:moveTo>
                    <a:pt x="0" y="893064"/>
                  </a:moveTo>
                  <a:lnTo>
                    <a:pt x="171577" y="0"/>
                  </a:lnTo>
                  <a:lnTo>
                    <a:pt x="850392" y="0"/>
                  </a:lnTo>
                  <a:lnTo>
                    <a:pt x="678815" y="893064"/>
                  </a:lnTo>
                  <a:close/>
                </a:path>
              </a:pathLst>
            </a:custGeom>
            <a:solidFill>
              <a:srgbClr val="002F5F">
                <a:alpha val="7843"/>
              </a:srgbClr>
            </a:solidFill>
          </p:spPr>
          <p:txBody>
            <a:bodyP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endParaRPr lang="en-US" sz="1583"/>
            </a:p>
          </p:txBody>
        </p:sp>
      </p:grpSp>
      <p:sp>
        <p:nvSpPr>
          <p:cNvPr id="11" name="Freeform 11"/>
          <p:cNvSpPr/>
          <p:nvPr/>
        </p:nvSpPr>
        <p:spPr>
          <a:xfrm>
            <a:off x="177297" y="6163358"/>
            <a:ext cx="1468186" cy="395689"/>
          </a:xfrm>
          <a:custGeom>
            <a:avLst/>
            <a:gdLst/>
            <a:ahLst/>
            <a:cxnLst/>
            <a:rect l="l" t="t" r="r" b="b"/>
            <a:pathLst>
              <a:path w="1566065" h="422068">
                <a:moveTo>
                  <a:pt x="0" y="0"/>
                </a:moveTo>
                <a:lnTo>
                  <a:pt x="1566065" y="0"/>
                </a:lnTo>
                <a:lnTo>
                  <a:pt x="1566065" y="422068"/>
                </a:lnTo>
                <a:lnTo>
                  <a:pt x="0" y="422068"/>
                </a:lnTo>
                <a:lnTo>
                  <a:pt x="0" y="0"/>
                </a:lnTo>
                <a:close/>
              </a:path>
            </a:pathLst>
          </a:custGeom>
          <a:blipFill>
            <a:blip r:embed="rId5"/>
            <a:stretch>
              <a:fillRect l="-71" r="-71"/>
            </a:stretch>
          </a:blipFill>
        </p:spPr>
        <p:txBody>
          <a:bodyP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endParaRPr lang="en-US" sz="1583"/>
          </a:p>
        </p:txBody>
      </p:sp>
      <p:sp>
        <p:nvSpPr>
          <p:cNvPr id="12" name="TextBox 12"/>
          <p:cNvSpPr txBox="1"/>
          <p:nvPr/>
        </p:nvSpPr>
        <p:spPr>
          <a:xfrm>
            <a:off x="2557865" y="3289914"/>
            <a:ext cx="4835305" cy="533672"/>
          </a:xfrm>
          <a:prstGeom prst="rect">
            <a:avLst/>
          </a:prstGeom>
        </p:spPr>
        <p:txBody>
          <a:bodyPr wrap="square" lIns="0" tIns="0" rIns="0" bIns="0" rtlCol="0" anchor="t">
            <a:spAutoFit/>
          </a:bodyP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pPr algn="ctr">
              <a:lnSpc>
                <a:spcPts val="4049"/>
              </a:lnSpc>
            </a:pPr>
            <a:r>
              <a:rPr lang="en-US" sz="4400" b="1">
                <a:solidFill>
                  <a:srgbClr val="08335E"/>
                </a:solidFill>
                <a:latin typeface="Calibri"/>
                <a:ea typeface="Calibri"/>
                <a:cs typeface="Calibri"/>
              </a:rPr>
              <a:t>Machine</a:t>
            </a:r>
            <a:r>
              <a:rPr lang="en-US" sz="4400">
                <a:latin typeface="Calibri"/>
                <a:ea typeface="Calibri"/>
                <a:cs typeface="Calibri"/>
              </a:rPr>
              <a:t> </a:t>
            </a:r>
            <a:r>
              <a:rPr lang="en-US" sz="4400" b="1">
                <a:solidFill>
                  <a:srgbClr val="EAAB00"/>
                </a:solidFill>
                <a:latin typeface="Calibri"/>
                <a:ea typeface="Calibri"/>
                <a:cs typeface="Calibri"/>
              </a:rPr>
              <a:t>Learning</a:t>
            </a:r>
          </a:p>
        </p:txBody>
      </p:sp>
      <p:sp>
        <p:nvSpPr>
          <p:cNvPr id="13" name="TextBox 13"/>
          <p:cNvSpPr txBox="1"/>
          <p:nvPr/>
        </p:nvSpPr>
        <p:spPr>
          <a:xfrm>
            <a:off x="3582488" y="6311807"/>
            <a:ext cx="2593956" cy="333425"/>
          </a:xfrm>
          <a:prstGeom prst="rect">
            <a:avLst/>
          </a:prstGeom>
        </p:spPr>
        <p:txBody>
          <a:bodyPr wrap="square" lIns="0" tIns="0" rIns="0" bIns="0" rtlCol="0" anchor="t">
            <a:spAutoFit/>
          </a:bodyP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pPr algn="ctr">
              <a:lnSpc>
                <a:spcPts val="1315"/>
              </a:lnSpc>
            </a:pPr>
            <a:r>
              <a:rPr lang="en-US" sz="1200" spc="-7">
                <a:solidFill>
                  <a:srgbClr val="002F5F"/>
                </a:solidFill>
                <a:latin typeface="Arimo Bold Italics"/>
              </a:rPr>
              <a:t>Presented By:</a:t>
            </a:r>
          </a:p>
          <a:p>
            <a:pPr algn="ctr">
              <a:lnSpc>
                <a:spcPts val="1315"/>
              </a:lnSpc>
            </a:pPr>
            <a:r>
              <a:rPr lang="en-US" sz="1200" b="1" spc="-7">
                <a:solidFill>
                  <a:srgbClr val="002F5F"/>
                </a:solidFill>
                <a:latin typeface="Arimo Bold Italics"/>
              </a:rPr>
              <a:t>Group 5 (Bayo, Ann, Opeyemi, Blessing)</a:t>
            </a:r>
          </a:p>
        </p:txBody>
      </p:sp>
      <p:sp>
        <p:nvSpPr>
          <p:cNvPr id="14" name="TextBox 14"/>
          <p:cNvSpPr txBox="1"/>
          <p:nvPr/>
        </p:nvSpPr>
        <p:spPr>
          <a:xfrm>
            <a:off x="3073127" y="3940026"/>
            <a:ext cx="3629990" cy="339132"/>
          </a:xfrm>
          <a:prstGeom prst="rect">
            <a:avLst/>
          </a:prstGeom>
        </p:spPr>
        <p:txBody>
          <a:bodyPr wrap="square" lIns="0" tIns="0" rIns="0" bIns="0" rtlCol="0" anchor="t">
            <a:spAutoFit/>
          </a:bodyP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pPr algn="ctr">
              <a:lnSpc>
                <a:spcPts val="1315"/>
              </a:lnSpc>
            </a:pPr>
            <a:r>
              <a:rPr lang="en-US" sz="1400" b="1" spc="-7">
                <a:solidFill>
                  <a:srgbClr val="002F5F"/>
                </a:solidFill>
                <a:latin typeface="Calibri"/>
                <a:ea typeface="Calibri"/>
                <a:cs typeface="Calibri"/>
              </a:rPr>
              <a:t>Comparative Performance Analysis of algorithms in ML body of work</a:t>
            </a:r>
          </a:p>
        </p:txBody>
      </p:sp>
    </p:spTree>
    <p:extLst>
      <p:ext uri="{BB962C8B-B14F-4D97-AF65-F5344CB8AC3E}">
        <p14:creationId xmlns:p14="http://schemas.microsoft.com/office/powerpoint/2010/main" val="2983810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22E64"/>
        </a:solidFill>
        <a:effectLst/>
      </p:bgPr>
    </p:bg>
    <p:spTree>
      <p:nvGrpSpPr>
        <p:cNvPr id="1" name=""/>
        <p:cNvGrpSpPr/>
        <p:nvPr/>
      </p:nvGrpSpPr>
      <p:grpSpPr>
        <a:xfrm>
          <a:off x="0" y="0"/>
          <a:ext cx="0" cy="0"/>
          <a:chOff x="0" y="0"/>
          <a:chExt cx="0" cy="0"/>
        </a:xfrm>
      </p:grpSpPr>
      <p:grpSp>
        <p:nvGrpSpPr>
          <p:cNvPr id="2" name="Group 2"/>
          <p:cNvGrpSpPr/>
          <p:nvPr/>
        </p:nvGrpSpPr>
        <p:grpSpPr>
          <a:xfrm>
            <a:off x="0" y="6681083"/>
            <a:ext cx="9144000" cy="219497"/>
            <a:chOff x="0" y="0"/>
            <a:chExt cx="13004800" cy="312174"/>
          </a:xfrm>
        </p:grpSpPr>
        <p:sp>
          <p:nvSpPr>
            <p:cNvPr id="3" name="Freeform 3"/>
            <p:cNvSpPr/>
            <p:nvPr/>
          </p:nvSpPr>
          <p:spPr>
            <a:xfrm>
              <a:off x="0" y="0"/>
              <a:ext cx="13004800" cy="312166"/>
            </a:xfrm>
            <a:custGeom>
              <a:avLst/>
              <a:gdLst/>
              <a:ahLst/>
              <a:cxnLst/>
              <a:rect l="l" t="t" r="r" b="b"/>
              <a:pathLst>
                <a:path w="13004800" h="312166">
                  <a:moveTo>
                    <a:pt x="0" y="0"/>
                  </a:moveTo>
                  <a:lnTo>
                    <a:pt x="13004800" y="0"/>
                  </a:lnTo>
                  <a:lnTo>
                    <a:pt x="13004800" y="312166"/>
                  </a:lnTo>
                  <a:lnTo>
                    <a:pt x="0" y="312166"/>
                  </a:lnTo>
                  <a:lnTo>
                    <a:pt x="0" y="0"/>
                  </a:lnTo>
                  <a:close/>
                </a:path>
              </a:pathLst>
            </a:custGeom>
            <a:blipFill>
              <a:blip r:embed="rId2"/>
              <a:stretch>
                <a:fillRect t="-457" b="-459"/>
              </a:stretch>
            </a:blipFill>
          </p:spPr>
          <p:txBody>
            <a:bodyP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endParaRPr lang="en-US" sz="1583"/>
            </a:p>
          </p:txBody>
        </p:sp>
      </p:grpSp>
      <p:sp>
        <p:nvSpPr>
          <p:cNvPr id="10" name="Rectangle 9">
            <a:extLst>
              <a:ext uri="{FF2B5EF4-FFF2-40B4-BE49-F238E27FC236}">
                <a16:creationId xmlns:a16="http://schemas.microsoft.com/office/drawing/2014/main" id="{6BA88EC5-CC2C-B3E5-FCE7-EC4A46B48FAB}"/>
              </a:ext>
            </a:extLst>
          </p:cNvPr>
          <p:cNvSpPr/>
          <p:nvPr/>
        </p:nvSpPr>
        <p:spPr>
          <a:xfrm>
            <a:off x="0" y="0"/>
            <a:ext cx="9144000" cy="6900575"/>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pPr algn="ctr"/>
            <a:endParaRPr lang="en-US" sz="1583"/>
          </a:p>
        </p:txBody>
      </p:sp>
      <p:grpSp>
        <p:nvGrpSpPr>
          <p:cNvPr id="4" name="Group 4"/>
          <p:cNvGrpSpPr/>
          <p:nvPr/>
        </p:nvGrpSpPr>
        <p:grpSpPr>
          <a:xfrm>
            <a:off x="0" y="0"/>
            <a:ext cx="9144000" cy="6858000"/>
            <a:chOff x="0" y="0"/>
            <a:chExt cx="13004800" cy="9753600"/>
          </a:xfrm>
        </p:grpSpPr>
        <p:sp>
          <p:nvSpPr>
            <p:cNvPr id="5" name="Freeform 5"/>
            <p:cNvSpPr/>
            <p:nvPr/>
          </p:nvSpPr>
          <p:spPr>
            <a:xfrm>
              <a:off x="0" y="0"/>
              <a:ext cx="13004800" cy="9753600"/>
            </a:xfrm>
            <a:custGeom>
              <a:avLst/>
              <a:gdLst/>
              <a:ahLst/>
              <a:cxnLst/>
              <a:rect l="l" t="t" r="r" b="b"/>
              <a:pathLst>
                <a:path w="13004800" h="9753600">
                  <a:moveTo>
                    <a:pt x="0" y="0"/>
                  </a:moveTo>
                  <a:lnTo>
                    <a:pt x="13004800" y="0"/>
                  </a:lnTo>
                  <a:lnTo>
                    <a:pt x="13004800" y="9753600"/>
                  </a:lnTo>
                  <a:lnTo>
                    <a:pt x="0" y="9753600"/>
                  </a:lnTo>
                  <a:lnTo>
                    <a:pt x="0" y="0"/>
                  </a:lnTo>
                  <a:close/>
                </a:path>
              </a:pathLst>
            </a:custGeom>
            <a:blipFill>
              <a:blip r:embed="rId3">
                <a:alphaModFix amt="35000"/>
              </a:blip>
              <a:stretch>
                <a:fillRect l="-6222" r="-6222"/>
              </a:stretch>
            </a:blipFill>
          </p:spPr>
          <p:txBody>
            <a:bodyP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endParaRPr lang="en-US" sz="1583"/>
            </a:p>
          </p:txBody>
        </p:sp>
      </p:grpSp>
      <p:sp>
        <p:nvSpPr>
          <p:cNvPr id="6" name="TextBox 6"/>
          <p:cNvSpPr txBox="1"/>
          <p:nvPr/>
        </p:nvSpPr>
        <p:spPr>
          <a:xfrm>
            <a:off x="1155821" y="2960312"/>
            <a:ext cx="6832357" cy="1231106"/>
          </a:xfrm>
          <a:prstGeom prst="rect">
            <a:avLst/>
          </a:prstGeom>
        </p:spPr>
        <p:txBody>
          <a:bodyPr wrap="square" lIns="0" tIns="0" rIns="0" bIns="0" rtlCol="0" anchor="t">
            <a:spAutoFit/>
          </a:bodyP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pPr algn="ctr"/>
            <a:r>
              <a:rPr lang="en-US" sz="4000" b="1" spc="606">
                <a:solidFill>
                  <a:srgbClr val="E0AD0F"/>
                </a:solidFill>
                <a:latin typeface="Calibri"/>
                <a:cs typeface="Calibri"/>
              </a:rPr>
              <a:t>Classification</a:t>
            </a:r>
            <a:endParaRPr lang="en-US" sz="4000">
              <a:solidFill>
                <a:srgbClr val="000000"/>
              </a:solidFill>
              <a:latin typeface="Arial"/>
              <a:cs typeface="Arial"/>
            </a:endParaRPr>
          </a:p>
          <a:p>
            <a:pPr algn="ctr"/>
            <a:r>
              <a:rPr lang="en-US" sz="4000" b="1" spc="606">
                <a:solidFill>
                  <a:srgbClr val="E0AD0F"/>
                </a:solidFill>
                <a:latin typeface="Calibri"/>
                <a:cs typeface="Calibri"/>
              </a:rPr>
              <a:t>Real Case Scenarios</a:t>
            </a:r>
            <a:endParaRPr lang="en-US" sz="4000">
              <a:cs typeface="Arial"/>
            </a:endParaRPr>
          </a:p>
        </p:txBody>
      </p:sp>
      <p:grpSp>
        <p:nvGrpSpPr>
          <p:cNvPr id="7" name="Group 7"/>
          <p:cNvGrpSpPr/>
          <p:nvPr/>
        </p:nvGrpSpPr>
        <p:grpSpPr>
          <a:xfrm>
            <a:off x="7340675" y="487956"/>
            <a:ext cx="1468186" cy="395689"/>
            <a:chOff x="0" y="0"/>
            <a:chExt cx="2088087" cy="562758"/>
          </a:xfrm>
        </p:grpSpPr>
        <p:sp>
          <p:nvSpPr>
            <p:cNvPr id="8" name="Freeform 8"/>
            <p:cNvSpPr/>
            <p:nvPr/>
          </p:nvSpPr>
          <p:spPr>
            <a:xfrm>
              <a:off x="0" y="0"/>
              <a:ext cx="2088134" cy="562737"/>
            </a:xfrm>
            <a:custGeom>
              <a:avLst/>
              <a:gdLst/>
              <a:ahLst/>
              <a:cxnLst/>
              <a:rect l="l" t="t" r="r" b="b"/>
              <a:pathLst>
                <a:path w="2088134" h="562737">
                  <a:moveTo>
                    <a:pt x="0" y="0"/>
                  </a:moveTo>
                  <a:lnTo>
                    <a:pt x="2088134" y="0"/>
                  </a:lnTo>
                  <a:lnTo>
                    <a:pt x="2088134" y="562737"/>
                  </a:lnTo>
                  <a:lnTo>
                    <a:pt x="0" y="562737"/>
                  </a:lnTo>
                  <a:lnTo>
                    <a:pt x="0" y="0"/>
                  </a:lnTo>
                  <a:close/>
                </a:path>
              </a:pathLst>
            </a:custGeom>
            <a:blipFill>
              <a:blip r:embed="rId4"/>
              <a:stretch>
                <a:fillRect l="-119" r="-116" b="-3"/>
              </a:stretch>
            </a:blipFill>
          </p:spPr>
          <p:txBody>
            <a:bodyP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endParaRPr lang="en-US" sz="1583"/>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4C0CEF81-0CCD-058B-4B88-913FB8593074}"/>
              </a:ext>
            </a:extLst>
          </p:cNvPr>
          <p:cNvSpPr/>
          <p:nvPr/>
        </p:nvSpPr>
        <p:spPr>
          <a:xfrm>
            <a:off x="1051664" y="1113365"/>
            <a:ext cx="7207623" cy="923365"/>
          </a:xfrm>
          <a:prstGeom prst="roundRect">
            <a:avLst/>
          </a:prstGeom>
          <a:solidFill>
            <a:srgbClr val="0833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9D472D6-29B5-80FE-671F-55EC66CEFD98}"/>
              </a:ext>
            </a:extLst>
          </p:cNvPr>
          <p:cNvSpPr>
            <a:spLocks noGrp="1"/>
          </p:cNvSpPr>
          <p:nvPr>
            <p:ph type="sldNum" sz="quarter" idx="12"/>
          </p:nvPr>
        </p:nvSpPr>
        <p:spPr/>
        <p:txBody>
          <a:bodyPr/>
          <a:lstStyle/>
          <a:p>
            <a:fld id="{5930B5CD-230D-41EA-8C44-E0031D6C1835}" type="slidenum">
              <a:rPr lang="en-ZA" smtClean="0"/>
              <a:t>11</a:t>
            </a:fld>
            <a:endParaRPr lang="en-ZA"/>
          </a:p>
        </p:txBody>
      </p:sp>
      <p:sp>
        <p:nvSpPr>
          <p:cNvPr id="3" name="TextBox 2">
            <a:extLst>
              <a:ext uri="{FF2B5EF4-FFF2-40B4-BE49-F238E27FC236}">
                <a16:creationId xmlns:a16="http://schemas.microsoft.com/office/drawing/2014/main" id="{57AD5A6F-D087-479B-28BA-9DC1045DD235}"/>
              </a:ext>
            </a:extLst>
          </p:cNvPr>
          <p:cNvSpPr txBox="1"/>
          <p:nvPr/>
        </p:nvSpPr>
        <p:spPr>
          <a:xfrm>
            <a:off x="1684782" y="1229439"/>
            <a:ext cx="6574505" cy="584775"/>
          </a:xfrm>
          <a:prstGeom prst="rect">
            <a:avLst/>
          </a:prstGeom>
          <a:noFill/>
        </p:spPr>
        <p:txBody>
          <a:bodyPr wrap="square" rtlCol="0">
            <a:spAutoFit/>
          </a:bodyPr>
          <a:lstStyle/>
          <a:p>
            <a:r>
              <a:rPr lang="en-US" sz="3200" b="1" dirty="0">
                <a:solidFill>
                  <a:srgbClr val="EAAB00"/>
                </a:solidFill>
                <a:latin typeface="Calibri" panose="020F0502020204030204" pitchFamily="34" charset="0"/>
                <a:ea typeface="ADLaM Display" panose="020F0502020204030204" pitchFamily="2" charset="0"/>
                <a:cs typeface="Calibri" panose="020F0502020204030204" pitchFamily="34" charset="0"/>
              </a:rPr>
              <a:t>Bank Customer </a:t>
            </a:r>
            <a:r>
              <a:rPr lang="en-US" sz="3200" b="1" dirty="0">
                <a:solidFill>
                  <a:srgbClr val="F40000"/>
                </a:solidFill>
                <a:latin typeface="Calibri" panose="020F0502020204030204" pitchFamily="34" charset="0"/>
                <a:ea typeface="ADLaM Display" panose="020F0502020204030204" pitchFamily="2" charset="0"/>
                <a:cs typeface="Calibri" panose="020F0502020204030204" pitchFamily="34" charset="0"/>
              </a:rPr>
              <a:t>Churn</a:t>
            </a:r>
            <a:r>
              <a:rPr lang="en-US" sz="3200" b="1" dirty="0">
                <a:solidFill>
                  <a:srgbClr val="EAAB00"/>
                </a:solidFill>
                <a:latin typeface="Calibri" panose="020F0502020204030204" pitchFamily="34" charset="0"/>
                <a:ea typeface="ADLaM Display" panose="020F0502020204030204" pitchFamily="2" charset="0"/>
                <a:cs typeface="Calibri" panose="020F0502020204030204" pitchFamily="34" charset="0"/>
              </a:rPr>
              <a:t> Prediction</a:t>
            </a: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396D4EB2-A006-B1C2-063D-F759A600B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7524" y="2575306"/>
            <a:ext cx="5118847" cy="2410777"/>
          </a:xfrm>
          <a:prstGeom prst="rect">
            <a:avLst/>
          </a:prstGeom>
        </p:spPr>
      </p:pic>
      <p:pic>
        <p:nvPicPr>
          <p:cNvPr id="7" name="Picture 6" descr="A group of people running towards a red door&#10;&#10;Description automatically generated">
            <a:extLst>
              <a:ext uri="{FF2B5EF4-FFF2-40B4-BE49-F238E27FC236}">
                <a16:creationId xmlns:a16="http://schemas.microsoft.com/office/drawing/2014/main" id="{6759A5CF-8891-109C-CF9F-EE0BC23CFC2A}"/>
              </a:ext>
            </a:extLst>
          </p:cNvPr>
          <p:cNvPicPr>
            <a:picLocks noChangeAspect="1"/>
          </p:cNvPicPr>
          <p:nvPr/>
        </p:nvPicPr>
        <p:blipFill rotWithShape="1">
          <a:blip r:embed="rId3">
            <a:extLst>
              <a:ext uri="{28A0092B-C50C-407E-A947-70E740481C1C}">
                <a14:useLocalDpi xmlns:a14="http://schemas.microsoft.com/office/drawing/2010/main" val="0"/>
              </a:ext>
            </a:extLst>
          </a:blip>
          <a:srcRect l="59118"/>
          <a:stretch/>
        </p:blipFill>
        <p:spPr>
          <a:xfrm>
            <a:off x="5739649" y="1521827"/>
            <a:ext cx="2826159" cy="3525591"/>
          </a:xfrm>
          <a:prstGeom prst="rect">
            <a:avLst/>
          </a:prstGeom>
        </p:spPr>
      </p:pic>
    </p:spTree>
    <p:extLst>
      <p:ext uri="{BB962C8B-B14F-4D97-AF65-F5344CB8AC3E}">
        <p14:creationId xmlns:p14="http://schemas.microsoft.com/office/powerpoint/2010/main" val="2674815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C6D0D7-BF5E-2BE2-3DB0-3E046560B68D}"/>
              </a:ext>
            </a:extLst>
          </p:cNvPr>
          <p:cNvSpPr>
            <a:spLocks noGrp="1"/>
          </p:cNvSpPr>
          <p:nvPr>
            <p:ph type="sldNum" sz="quarter" idx="12"/>
          </p:nvPr>
        </p:nvSpPr>
        <p:spPr/>
        <p:txBody>
          <a:bodyPr/>
          <a:lstStyle/>
          <a:p>
            <a:fld id="{5930B5CD-230D-41EA-8C44-E0031D6C1835}" type="slidenum">
              <a:rPr lang="en-ZA" smtClean="0"/>
              <a:t>12</a:t>
            </a:fld>
            <a:endParaRPr lang="en-ZA"/>
          </a:p>
        </p:txBody>
      </p:sp>
      <p:sp>
        <p:nvSpPr>
          <p:cNvPr id="3" name="TextBox 2">
            <a:extLst>
              <a:ext uri="{FF2B5EF4-FFF2-40B4-BE49-F238E27FC236}">
                <a16:creationId xmlns:a16="http://schemas.microsoft.com/office/drawing/2014/main" id="{DC4246E9-72D3-D2A1-1854-1578EF3239B4}"/>
              </a:ext>
            </a:extLst>
          </p:cNvPr>
          <p:cNvSpPr txBox="1"/>
          <p:nvPr/>
        </p:nvSpPr>
        <p:spPr>
          <a:xfrm>
            <a:off x="259976" y="88351"/>
            <a:ext cx="6176682" cy="584775"/>
          </a:xfrm>
          <a:prstGeom prst="rect">
            <a:avLst/>
          </a:prstGeom>
          <a:noFill/>
        </p:spPr>
        <p:txBody>
          <a:bodyPr wrap="square" rtlCol="0">
            <a:spAutoFit/>
          </a:bodyPr>
          <a:lstStyle/>
          <a:p>
            <a:r>
              <a:rPr lang="en-US" sz="3200" b="1" dirty="0">
                <a:solidFill>
                  <a:srgbClr val="EAAB00"/>
                </a:solidFill>
              </a:rPr>
              <a:t>Introduction</a:t>
            </a:r>
          </a:p>
        </p:txBody>
      </p:sp>
      <p:sp>
        <p:nvSpPr>
          <p:cNvPr id="4" name="TextBox 3">
            <a:extLst>
              <a:ext uri="{FF2B5EF4-FFF2-40B4-BE49-F238E27FC236}">
                <a16:creationId xmlns:a16="http://schemas.microsoft.com/office/drawing/2014/main" id="{5B8D723C-893B-8A7A-3CEA-3E0171DECC12}"/>
              </a:ext>
            </a:extLst>
          </p:cNvPr>
          <p:cNvSpPr txBox="1"/>
          <p:nvPr/>
        </p:nvSpPr>
        <p:spPr>
          <a:xfrm>
            <a:off x="259976" y="857045"/>
            <a:ext cx="8570259" cy="1477328"/>
          </a:xfrm>
          <a:prstGeom prst="rect">
            <a:avLst/>
          </a:prstGeom>
          <a:noFill/>
        </p:spPr>
        <p:txBody>
          <a:bodyPr wrap="square" rtlCol="0">
            <a:spAutoFit/>
          </a:bodyPr>
          <a:lstStyle/>
          <a:p>
            <a:r>
              <a:rPr lang="en-US" dirty="0">
                <a:solidFill>
                  <a:srgbClr val="08335E"/>
                </a:solidFill>
                <a:latin typeface="Calibri" panose="020F0502020204030204" pitchFamily="34" charset="0"/>
                <a:cs typeface="Calibri" panose="020F0502020204030204" pitchFamily="34" charset="0"/>
              </a:rPr>
              <a:t>In the competitive banking industry, every customer counts, and losing a valuable client can significantly impact our bottom line. </a:t>
            </a:r>
          </a:p>
          <a:p>
            <a:r>
              <a:rPr lang="en-US" b="1" i="1" dirty="0">
                <a:solidFill>
                  <a:srgbClr val="EAAB00"/>
                </a:solidFill>
                <a:latin typeface="Calibri" panose="020F0502020204030204" pitchFamily="34" charset="0"/>
                <a:cs typeface="Calibri" panose="020F0502020204030204" pitchFamily="34" charset="0"/>
              </a:rPr>
              <a:t>According to a study published in Harvard Business Review - Oct 2014, acquiring a new customer can be anywhere from five to 25 times more expensive than retaining an existing one.</a:t>
            </a:r>
          </a:p>
        </p:txBody>
      </p:sp>
      <p:sp>
        <p:nvSpPr>
          <p:cNvPr id="5" name="TextBox 4">
            <a:extLst>
              <a:ext uri="{FF2B5EF4-FFF2-40B4-BE49-F238E27FC236}">
                <a16:creationId xmlns:a16="http://schemas.microsoft.com/office/drawing/2014/main" id="{D2DD9DB5-5DEC-100C-A8F4-CA62F9650F49}"/>
              </a:ext>
            </a:extLst>
          </p:cNvPr>
          <p:cNvSpPr txBox="1"/>
          <p:nvPr/>
        </p:nvSpPr>
        <p:spPr>
          <a:xfrm>
            <a:off x="286870" y="2201665"/>
            <a:ext cx="8462683" cy="646331"/>
          </a:xfrm>
          <a:prstGeom prst="rect">
            <a:avLst/>
          </a:prstGeom>
          <a:noFill/>
        </p:spPr>
        <p:txBody>
          <a:bodyPr wrap="square" rtlCol="0">
            <a:spAutoFit/>
          </a:bodyPr>
          <a:lstStyle/>
          <a:p>
            <a:r>
              <a:rPr lang="en-US" dirty="0">
                <a:solidFill>
                  <a:srgbClr val="08335E"/>
                </a:solidFill>
                <a:latin typeface="Calibri" panose="020F0502020204030204" pitchFamily="34" charset="0"/>
                <a:cs typeface="Calibri" panose="020F0502020204030204" pitchFamily="34" charset="0"/>
              </a:rPr>
              <a:t>But what if we could predict which customers are likely to leave before they make that decision? Then take proactive steps to keep them engaged and satisfied.</a:t>
            </a:r>
          </a:p>
        </p:txBody>
      </p:sp>
      <p:sp>
        <p:nvSpPr>
          <p:cNvPr id="6" name="TextBox 5">
            <a:extLst>
              <a:ext uri="{FF2B5EF4-FFF2-40B4-BE49-F238E27FC236}">
                <a16:creationId xmlns:a16="http://schemas.microsoft.com/office/drawing/2014/main" id="{83BAF9A2-BEA3-A322-496A-0312E5A59452}"/>
              </a:ext>
            </a:extLst>
          </p:cNvPr>
          <p:cNvSpPr txBox="1"/>
          <p:nvPr/>
        </p:nvSpPr>
        <p:spPr>
          <a:xfrm>
            <a:off x="286870" y="2967335"/>
            <a:ext cx="8570259" cy="923330"/>
          </a:xfrm>
          <a:prstGeom prst="rect">
            <a:avLst/>
          </a:prstGeom>
          <a:noFill/>
        </p:spPr>
        <p:txBody>
          <a:bodyPr wrap="square" rtlCol="0">
            <a:spAutoFit/>
          </a:bodyPr>
          <a:lstStyle/>
          <a:p>
            <a:r>
              <a:rPr lang="en-US" dirty="0">
                <a:solidFill>
                  <a:srgbClr val="08335E"/>
                </a:solidFill>
                <a:latin typeface="Calibri" panose="020F0502020204030204" pitchFamily="34" charset="0"/>
                <a:cs typeface="Calibri" panose="020F0502020204030204" pitchFamily="34" charset="0"/>
              </a:rPr>
              <a:t>By leveraging the power of machine learning and exploring several classification algorithms, we aim to identify patterns and signals that indicate a customer is at risk of churning.</a:t>
            </a:r>
          </a:p>
        </p:txBody>
      </p:sp>
      <p:pic>
        <p:nvPicPr>
          <p:cNvPr id="8" name="Picture 7" descr="A cartoon character looking at a red question mark&#10;&#10;Description automatically generated">
            <a:extLst>
              <a:ext uri="{FF2B5EF4-FFF2-40B4-BE49-F238E27FC236}">
                <a16:creationId xmlns:a16="http://schemas.microsoft.com/office/drawing/2014/main" id="{EED330E2-01E2-0BEA-DEE2-F19AE525AD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199" y="3747247"/>
            <a:ext cx="2644589" cy="3182471"/>
          </a:xfrm>
          <a:prstGeom prst="rect">
            <a:avLst/>
          </a:prstGeom>
        </p:spPr>
      </p:pic>
    </p:spTree>
    <p:extLst>
      <p:ext uri="{BB962C8B-B14F-4D97-AF65-F5344CB8AC3E}">
        <p14:creationId xmlns:p14="http://schemas.microsoft.com/office/powerpoint/2010/main" val="2358273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A9CF07-AE79-EF51-8E46-8339B1FD9CD1}"/>
              </a:ext>
            </a:extLst>
          </p:cNvPr>
          <p:cNvSpPr>
            <a:spLocks noGrp="1"/>
          </p:cNvSpPr>
          <p:nvPr>
            <p:ph type="sldNum" sz="quarter" idx="12"/>
          </p:nvPr>
        </p:nvSpPr>
        <p:spPr/>
        <p:txBody>
          <a:bodyPr/>
          <a:lstStyle/>
          <a:p>
            <a:fld id="{5930B5CD-230D-41EA-8C44-E0031D6C1835}" type="slidenum">
              <a:rPr lang="en-ZA" smtClean="0"/>
              <a:t>13</a:t>
            </a:fld>
            <a:endParaRPr lang="en-ZA"/>
          </a:p>
        </p:txBody>
      </p:sp>
      <p:sp>
        <p:nvSpPr>
          <p:cNvPr id="3" name="TextBox 2">
            <a:extLst>
              <a:ext uri="{FF2B5EF4-FFF2-40B4-BE49-F238E27FC236}">
                <a16:creationId xmlns:a16="http://schemas.microsoft.com/office/drawing/2014/main" id="{2A6BDC9A-45BF-E9FD-B8E3-C426710A4012}"/>
              </a:ext>
            </a:extLst>
          </p:cNvPr>
          <p:cNvSpPr txBox="1"/>
          <p:nvPr/>
        </p:nvSpPr>
        <p:spPr>
          <a:xfrm>
            <a:off x="259976" y="119128"/>
            <a:ext cx="6176682" cy="553998"/>
          </a:xfrm>
          <a:prstGeom prst="rect">
            <a:avLst/>
          </a:prstGeom>
          <a:noFill/>
        </p:spPr>
        <p:txBody>
          <a:bodyPr wrap="square" rtlCol="0">
            <a:spAutoFit/>
          </a:bodyPr>
          <a:lstStyle/>
          <a:p>
            <a:r>
              <a:rPr lang="en-US" sz="3000" b="1" dirty="0">
                <a:solidFill>
                  <a:srgbClr val="EAAB00"/>
                </a:solidFill>
                <a:latin typeface="Calibri" panose="020F0502020204030204" pitchFamily="34" charset="0"/>
                <a:cs typeface="Calibri" panose="020F0502020204030204" pitchFamily="34" charset="0"/>
              </a:rPr>
              <a:t>About the Dataset</a:t>
            </a:r>
          </a:p>
        </p:txBody>
      </p:sp>
      <p:sp>
        <p:nvSpPr>
          <p:cNvPr id="4" name="TextBox 3">
            <a:extLst>
              <a:ext uri="{FF2B5EF4-FFF2-40B4-BE49-F238E27FC236}">
                <a16:creationId xmlns:a16="http://schemas.microsoft.com/office/drawing/2014/main" id="{FA2B4713-9AC2-D428-9481-8463B272CDEF}"/>
              </a:ext>
            </a:extLst>
          </p:cNvPr>
          <p:cNvSpPr txBox="1"/>
          <p:nvPr/>
        </p:nvSpPr>
        <p:spPr>
          <a:xfrm>
            <a:off x="318247" y="856379"/>
            <a:ext cx="8274423" cy="369332"/>
          </a:xfrm>
          <a:prstGeom prst="rect">
            <a:avLst/>
          </a:prstGeom>
          <a:noFill/>
        </p:spPr>
        <p:txBody>
          <a:bodyPr wrap="square" rtlCol="0">
            <a:spAutoFit/>
          </a:bodyPr>
          <a:lstStyle/>
          <a:p>
            <a:r>
              <a:rPr lang="en-US" dirty="0">
                <a:solidFill>
                  <a:srgbClr val="08335E"/>
                </a:solidFill>
                <a:latin typeface="Calibri" panose="020F0502020204030204" pitchFamily="34" charset="0"/>
                <a:cs typeface="Calibri" panose="020F0502020204030204" pitchFamily="34" charset="0"/>
              </a:rPr>
              <a:t>Data Source: Kaggle</a:t>
            </a:r>
          </a:p>
        </p:txBody>
      </p:sp>
      <p:graphicFrame>
        <p:nvGraphicFramePr>
          <p:cNvPr id="5" name="Table 4">
            <a:extLst>
              <a:ext uri="{FF2B5EF4-FFF2-40B4-BE49-F238E27FC236}">
                <a16:creationId xmlns:a16="http://schemas.microsoft.com/office/drawing/2014/main" id="{EB2B0E6E-25DF-686D-558F-F33B7B8169B0}"/>
              </a:ext>
            </a:extLst>
          </p:cNvPr>
          <p:cNvGraphicFramePr>
            <a:graphicFrameLocks noGrp="1"/>
          </p:cNvGraphicFramePr>
          <p:nvPr>
            <p:extLst>
              <p:ext uri="{D42A27DB-BD31-4B8C-83A1-F6EECF244321}">
                <p14:modId xmlns:p14="http://schemas.microsoft.com/office/powerpoint/2010/main" val="2137017449"/>
              </p:ext>
            </p:extLst>
          </p:nvPr>
        </p:nvGraphicFramePr>
        <p:xfrm>
          <a:off x="461258" y="1310990"/>
          <a:ext cx="7871857" cy="631390"/>
        </p:xfrm>
        <a:graphic>
          <a:graphicData uri="http://schemas.openxmlformats.org/drawingml/2006/table">
            <a:tbl>
              <a:tblPr firstRow="1" bandRow="1">
                <a:tableStyleId>{00A15C55-8517-42AA-B614-E9B94910E393}</a:tableStyleId>
              </a:tblPr>
              <a:tblGrid>
                <a:gridCol w="2978883">
                  <a:extLst>
                    <a:ext uri="{9D8B030D-6E8A-4147-A177-3AD203B41FA5}">
                      <a16:colId xmlns:a16="http://schemas.microsoft.com/office/drawing/2014/main" val="2389105748"/>
                    </a:ext>
                  </a:extLst>
                </a:gridCol>
                <a:gridCol w="2581449">
                  <a:extLst>
                    <a:ext uri="{9D8B030D-6E8A-4147-A177-3AD203B41FA5}">
                      <a16:colId xmlns:a16="http://schemas.microsoft.com/office/drawing/2014/main" val="3515032849"/>
                    </a:ext>
                  </a:extLst>
                </a:gridCol>
                <a:gridCol w="2311525">
                  <a:extLst>
                    <a:ext uri="{9D8B030D-6E8A-4147-A177-3AD203B41FA5}">
                      <a16:colId xmlns:a16="http://schemas.microsoft.com/office/drawing/2014/main" val="1281327144"/>
                    </a:ext>
                  </a:extLst>
                </a:gridCol>
              </a:tblGrid>
              <a:tr h="326590">
                <a:tc>
                  <a:txBody>
                    <a:bodyPr/>
                    <a:lstStyle/>
                    <a:p>
                      <a:pPr algn="ctr"/>
                      <a:r>
                        <a:rPr lang="en-US" sz="1400" b="1" dirty="0">
                          <a:solidFill>
                            <a:srgbClr val="EAAB00"/>
                          </a:solidFill>
                        </a:rPr>
                        <a:t>Number of Samples</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022E64"/>
                    </a:solidFill>
                  </a:tcPr>
                </a:tc>
                <a:tc>
                  <a:txBody>
                    <a:bodyPr/>
                    <a:lstStyle/>
                    <a:p>
                      <a:pPr algn="ctr"/>
                      <a:r>
                        <a:rPr lang="en-US" sz="1400" b="1" dirty="0">
                          <a:solidFill>
                            <a:srgbClr val="EAAB00"/>
                          </a:solidFill>
                        </a:rPr>
                        <a:t>Number of Features</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022E64"/>
                    </a:solidFill>
                  </a:tcPr>
                </a:tc>
                <a:tc>
                  <a:txBody>
                    <a:bodyPr/>
                    <a:lstStyle/>
                    <a:p>
                      <a:pPr algn="ctr"/>
                      <a:r>
                        <a:rPr lang="en-US" sz="1400" b="1" dirty="0">
                          <a:solidFill>
                            <a:srgbClr val="EAAB00"/>
                          </a:solidFill>
                        </a:rPr>
                        <a:t>Labels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22E64"/>
                    </a:solidFill>
                  </a:tcPr>
                </a:tc>
                <a:extLst>
                  <a:ext uri="{0D108BD9-81ED-4DB2-BD59-A6C34878D82A}">
                    <a16:rowId xmlns:a16="http://schemas.microsoft.com/office/drawing/2014/main" val="2743810126"/>
                  </a:ext>
                </a:extLst>
              </a:tr>
              <a:tr h="264676">
                <a:tc>
                  <a:txBody>
                    <a:bodyPr/>
                    <a:lstStyle/>
                    <a:p>
                      <a:pPr algn="ctr"/>
                      <a:r>
                        <a:rPr lang="en-US" sz="1400" b="1" i="0" kern="1200" dirty="0">
                          <a:solidFill>
                            <a:srgbClr val="032F5E"/>
                          </a:solidFill>
                          <a:effectLst/>
                          <a:latin typeface="Calibri" panose="020F0502020204030204" pitchFamily="34" charset="0"/>
                          <a:ea typeface="+mn-ea"/>
                          <a:cs typeface="Calibri" panose="020F0502020204030204" pitchFamily="34" charset="0"/>
                        </a:rPr>
                        <a:t>10,000</a:t>
                      </a:r>
                      <a:endParaRPr lang="en-US" sz="1400" b="1" dirty="0">
                        <a:solidFill>
                          <a:srgbClr val="032F5E"/>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solidFill>
                            <a:srgbClr val="032F5E"/>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solidFill>
                            <a:srgbClr val="032F5E"/>
                          </a:solidFill>
                        </a:rPr>
                        <a:t>2 (Churned, Stayed)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82519118"/>
                  </a:ext>
                </a:extLst>
              </a:tr>
            </a:tbl>
          </a:graphicData>
        </a:graphic>
      </p:graphicFrame>
      <p:sp>
        <p:nvSpPr>
          <p:cNvPr id="6" name="TextBox 5">
            <a:extLst>
              <a:ext uri="{FF2B5EF4-FFF2-40B4-BE49-F238E27FC236}">
                <a16:creationId xmlns:a16="http://schemas.microsoft.com/office/drawing/2014/main" id="{31D0690D-4DFC-CCD8-B7D9-7569DBD72685}"/>
              </a:ext>
            </a:extLst>
          </p:cNvPr>
          <p:cNvSpPr txBox="1"/>
          <p:nvPr/>
        </p:nvSpPr>
        <p:spPr>
          <a:xfrm>
            <a:off x="443329" y="3073109"/>
            <a:ext cx="8024257" cy="553998"/>
          </a:xfrm>
          <a:prstGeom prst="rect">
            <a:avLst/>
          </a:prstGeom>
          <a:noFill/>
        </p:spPr>
        <p:txBody>
          <a:bodyPr wrap="square" rtlCol="0">
            <a:spAutoFit/>
          </a:bodyPr>
          <a:lstStyle/>
          <a:p>
            <a:r>
              <a:rPr lang="en-US" sz="3000" b="1" dirty="0">
                <a:solidFill>
                  <a:srgbClr val="EAAB00"/>
                </a:solidFill>
                <a:latin typeface="Calibri" panose="020F0502020204030204" pitchFamily="34" charset="0"/>
                <a:cs typeface="Calibri" panose="020F0502020204030204" pitchFamily="34" charset="0"/>
              </a:rPr>
              <a:t>Approach taken to predict customer churn</a:t>
            </a:r>
          </a:p>
        </p:txBody>
      </p:sp>
      <p:sp>
        <p:nvSpPr>
          <p:cNvPr id="7" name="TextBox 6">
            <a:extLst>
              <a:ext uri="{FF2B5EF4-FFF2-40B4-BE49-F238E27FC236}">
                <a16:creationId xmlns:a16="http://schemas.microsoft.com/office/drawing/2014/main" id="{7E20D237-572D-1B09-0BC8-D2948120123C}"/>
              </a:ext>
            </a:extLst>
          </p:cNvPr>
          <p:cNvSpPr txBox="1"/>
          <p:nvPr/>
        </p:nvSpPr>
        <p:spPr>
          <a:xfrm>
            <a:off x="318247" y="3670645"/>
            <a:ext cx="8507506" cy="1815882"/>
          </a:xfrm>
          <a:prstGeom prst="rect">
            <a:avLst/>
          </a:prstGeom>
          <a:noFill/>
        </p:spPr>
        <p:txBody>
          <a:bodyPr wrap="square" rtlCol="0">
            <a:spAutoFit/>
          </a:bodyPr>
          <a:lstStyle/>
          <a:p>
            <a:pPr marL="342900" indent="-342900">
              <a:buAutoNum type="arabicPeriod"/>
            </a:pPr>
            <a:r>
              <a:rPr lang="en-US" sz="1600" b="1" dirty="0">
                <a:solidFill>
                  <a:srgbClr val="08335E"/>
                </a:solidFill>
                <a:latin typeface="Calibri" panose="020F0502020204030204" pitchFamily="34" charset="0"/>
                <a:cs typeface="Calibri" panose="020F0502020204030204" pitchFamily="34" charset="0"/>
              </a:rPr>
              <a:t>Data Collection and Loading: </a:t>
            </a:r>
            <a:r>
              <a:rPr lang="en-US" sz="1600" dirty="0">
                <a:solidFill>
                  <a:srgbClr val="08335E"/>
                </a:solidFill>
                <a:latin typeface="Calibri" panose="020F0502020204030204" pitchFamily="34" charset="0"/>
                <a:cs typeface="Calibri" panose="020F0502020204030204" pitchFamily="34" charset="0"/>
              </a:rPr>
              <a:t>Gathered and loaded the dataset. </a:t>
            </a:r>
          </a:p>
          <a:p>
            <a:pPr marL="342900" indent="-342900">
              <a:buAutoNum type="arabicPeriod"/>
            </a:pPr>
            <a:r>
              <a:rPr lang="en-US" sz="1600" b="1" dirty="0">
                <a:solidFill>
                  <a:srgbClr val="08335E"/>
                </a:solidFill>
                <a:latin typeface="Calibri" panose="020F0502020204030204" pitchFamily="34" charset="0"/>
                <a:cs typeface="Calibri" panose="020F0502020204030204" pitchFamily="34" charset="0"/>
              </a:rPr>
              <a:t>Data Exploration and Cleaning: </a:t>
            </a:r>
            <a:r>
              <a:rPr lang="en-US" sz="1600" dirty="0">
                <a:solidFill>
                  <a:srgbClr val="08335E"/>
                </a:solidFill>
                <a:latin typeface="Calibri" panose="020F0502020204030204" pitchFamily="34" charset="0"/>
                <a:cs typeface="Calibri" panose="020F0502020204030204" pitchFamily="34" charset="0"/>
              </a:rPr>
              <a:t>Explored the dataset and check for missing values. </a:t>
            </a:r>
          </a:p>
          <a:p>
            <a:pPr marL="342900" indent="-342900">
              <a:buAutoNum type="arabicPeriod"/>
            </a:pPr>
            <a:r>
              <a:rPr lang="en-US" sz="1600" b="1" dirty="0">
                <a:solidFill>
                  <a:srgbClr val="08335E"/>
                </a:solidFill>
                <a:latin typeface="Calibri" panose="020F0502020204030204" pitchFamily="34" charset="0"/>
                <a:cs typeface="Calibri" panose="020F0502020204030204" pitchFamily="34" charset="0"/>
              </a:rPr>
              <a:t>Data Preprocessing: </a:t>
            </a:r>
            <a:r>
              <a:rPr lang="en-US" sz="1600" dirty="0">
                <a:solidFill>
                  <a:srgbClr val="08335E"/>
                </a:solidFill>
                <a:latin typeface="Calibri" panose="020F0502020204030204" pitchFamily="34" charset="0"/>
                <a:cs typeface="Calibri" panose="020F0502020204030204" pitchFamily="34" charset="0"/>
              </a:rPr>
              <a:t>Encoded categorical variables, scaled features, and split the data. </a:t>
            </a:r>
          </a:p>
          <a:p>
            <a:pPr marL="342900" indent="-342900">
              <a:buAutoNum type="arabicPeriod"/>
            </a:pPr>
            <a:r>
              <a:rPr lang="en-US" sz="1600" b="1" dirty="0">
                <a:solidFill>
                  <a:srgbClr val="08335E"/>
                </a:solidFill>
                <a:latin typeface="Calibri" panose="020F0502020204030204" pitchFamily="34" charset="0"/>
                <a:cs typeface="Calibri" panose="020F0502020204030204" pitchFamily="34" charset="0"/>
              </a:rPr>
              <a:t>Model Training: </a:t>
            </a:r>
            <a:r>
              <a:rPr lang="en-US" sz="1600" dirty="0">
                <a:solidFill>
                  <a:srgbClr val="08335E"/>
                </a:solidFill>
                <a:latin typeface="Calibri" panose="020F0502020204030204" pitchFamily="34" charset="0"/>
                <a:cs typeface="Calibri" panose="020F0502020204030204" pitchFamily="34" charset="0"/>
              </a:rPr>
              <a:t>Trained the model using algorithms such as </a:t>
            </a:r>
            <a:r>
              <a:rPr lang="en-US" sz="1600" b="1" dirty="0">
                <a:solidFill>
                  <a:srgbClr val="08335E"/>
                </a:solidFill>
                <a:latin typeface="Calibri" panose="020F0502020204030204" pitchFamily="34" charset="0"/>
                <a:cs typeface="Calibri" panose="020F0502020204030204" pitchFamily="34" charset="0"/>
              </a:rPr>
              <a:t>Random Forest, Decision Tree, Logistic Regression, SVC, KNN </a:t>
            </a:r>
          </a:p>
          <a:p>
            <a:pPr marL="342900" indent="-342900">
              <a:buAutoNum type="arabicPeriod"/>
            </a:pPr>
            <a:r>
              <a:rPr lang="en-US" sz="1600" b="1" dirty="0">
                <a:solidFill>
                  <a:srgbClr val="08335E"/>
                </a:solidFill>
                <a:latin typeface="Calibri" panose="020F0502020204030204" pitchFamily="34" charset="0"/>
                <a:cs typeface="Calibri" panose="020F0502020204030204" pitchFamily="34" charset="0"/>
              </a:rPr>
              <a:t>Model Evaluation: </a:t>
            </a:r>
            <a:r>
              <a:rPr lang="en-US" sz="1600" dirty="0">
                <a:solidFill>
                  <a:srgbClr val="08335E"/>
                </a:solidFill>
                <a:latin typeface="Calibri" panose="020F0502020204030204" pitchFamily="34" charset="0"/>
                <a:cs typeface="Calibri" panose="020F0502020204030204" pitchFamily="34" charset="0"/>
              </a:rPr>
              <a:t>Evaluated the model using accuracy, precision, recall and f1-score to determine the most optimal model for prediction</a:t>
            </a:r>
          </a:p>
        </p:txBody>
      </p:sp>
      <p:sp>
        <p:nvSpPr>
          <p:cNvPr id="11" name="Rectangle 2">
            <a:extLst>
              <a:ext uri="{FF2B5EF4-FFF2-40B4-BE49-F238E27FC236}">
                <a16:creationId xmlns:a16="http://schemas.microsoft.com/office/drawing/2014/main" id="{F299B6C8-B37D-2730-5231-B9A4808ED13C}"/>
              </a:ext>
            </a:extLst>
          </p:cNvPr>
          <p:cNvSpPr>
            <a:spLocks noChangeArrowheads="1"/>
          </p:cNvSpPr>
          <p:nvPr/>
        </p:nvSpPr>
        <p:spPr bwMode="auto">
          <a:xfrm>
            <a:off x="748129" y="2073100"/>
            <a:ext cx="7719458"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rgbClr val="08335E"/>
                </a:solidFill>
                <a:effectLst/>
                <a:latin typeface="Calibri" panose="020F0502020204030204" pitchFamily="34" charset="0"/>
                <a:cs typeface="Calibri" panose="020F0502020204030204" pitchFamily="34" charset="0"/>
              </a:rPr>
              <a:t>Data </a:t>
            </a:r>
            <a:r>
              <a:rPr lang="en-US" altLang="en-US" sz="1600" b="1" i="1" dirty="0">
                <a:solidFill>
                  <a:srgbClr val="08335E"/>
                </a:solidFill>
                <a:latin typeface="Calibri" panose="020F0502020204030204" pitchFamily="34" charset="0"/>
                <a:cs typeface="Calibri" panose="020F0502020204030204" pitchFamily="34" charset="0"/>
              </a:rPr>
              <a:t>Features: </a:t>
            </a:r>
            <a:r>
              <a:rPr kumimoji="0" lang="en-US" altLang="en-US" sz="1600" b="0" i="1" u="none" strike="noStrike" cap="none" normalizeH="0" baseline="0" dirty="0">
                <a:ln>
                  <a:noFill/>
                </a:ln>
                <a:solidFill>
                  <a:srgbClr val="08335E"/>
                </a:solidFill>
                <a:effectLst/>
                <a:latin typeface="Calibri" panose="020F0502020204030204" pitchFamily="34" charset="0"/>
                <a:cs typeface="Calibri" panose="020F0502020204030204" pitchFamily="34" charset="0"/>
              </a:rPr>
              <a:t>CreditScore, Geography, Gender, Age, Tenure, Balance, NumOfProducts, HasCreditCard, IsActiveMember, EstimatedSalary, Churned or stayed</a:t>
            </a:r>
          </a:p>
        </p:txBody>
      </p:sp>
    </p:spTree>
    <p:extLst>
      <p:ext uri="{BB962C8B-B14F-4D97-AF65-F5344CB8AC3E}">
        <p14:creationId xmlns:p14="http://schemas.microsoft.com/office/powerpoint/2010/main" val="2291677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B1498B-7B4D-25D6-3EA1-C13631DB177D}"/>
              </a:ext>
            </a:extLst>
          </p:cNvPr>
          <p:cNvSpPr>
            <a:spLocks noGrp="1"/>
          </p:cNvSpPr>
          <p:nvPr>
            <p:ph type="sldNum" sz="quarter" idx="12"/>
          </p:nvPr>
        </p:nvSpPr>
        <p:spPr/>
        <p:txBody>
          <a:bodyPr/>
          <a:lstStyle/>
          <a:p>
            <a:fld id="{5930B5CD-230D-41EA-8C44-E0031D6C1835}" type="slidenum">
              <a:rPr lang="en-ZA" smtClean="0"/>
              <a:t>14</a:t>
            </a:fld>
            <a:endParaRPr lang="en-ZA"/>
          </a:p>
        </p:txBody>
      </p:sp>
      <p:sp>
        <p:nvSpPr>
          <p:cNvPr id="3" name="TextBox 2">
            <a:extLst>
              <a:ext uri="{FF2B5EF4-FFF2-40B4-BE49-F238E27FC236}">
                <a16:creationId xmlns:a16="http://schemas.microsoft.com/office/drawing/2014/main" id="{D5167C4B-4213-6A28-8596-E2DA607F2349}"/>
              </a:ext>
            </a:extLst>
          </p:cNvPr>
          <p:cNvSpPr txBox="1"/>
          <p:nvPr/>
        </p:nvSpPr>
        <p:spPr>
          <a:xfrm>
            <a:off x="188259" y="119128"/>
            <a:ext cx="6176682" cy="553998"/>
          </a:xfrm>
          <a:prstGeom prst="rect">
            <a:avLst/>
          </a:prstGeom>
          <a:noFill/>
        </p:spPr>
        <p:txBody>
          <a:bodyPr wrap="square" rtlCol="0">
            <a:spAutoFit/>
          </a:bodyPr>
          <a:lstStyle/>
          <a:p>
            <a:r>
              <a:rPr lang="en-US" sz="3000" b="1" dirty="0">
                <a:solidFill>
                  <a:srgbClr val="EAAB00"/>
                </a:solidFill>
                <a:latin typeface="Calibri" panose="020F0502020204030204" pitchFamily="34" charset="0"/>
                <a:cs typeface="Calibri" panose="020F0502020204030204" pitchFamily="34" charset="0"/>
              </a:rPr>
              <a:t>Model Accuracy Result</a:t>
            </a:r>
          </a:p>
        </p:txBody>
      </p:sp>
      <p:sp>
        <p:nvSpPr>
          <p:cNvPr id="4" name="TextBox 3">
            <a:extLst>
              <a:ext uri="{FF2B5EF4-FFF2-40B4-BE49-F238E27FC236}">
                <a16:creationId xmlns:a16="http://schemas.microsoft.com/office/drawing/2014/main" id="{CD979CDD-E232-0242-B01E-FEEB676992A9}"/>
              </a:ext>
            </a:extLst>
          </p:cNvPr>
          <p:cNvSpPr txBox="1"/>
          <p:nvPr/>
        </p:nvSpPr>
        <p:spPr>
          <a:xfrm>
            <a:off x="188259" y="779929"/>
            <a:ext cx="8767482" cy="923330"/>
          </a:xfrm>
          <a:prstGeom prst="rect">
            <a:avLst/>
          </a:prstGeom>
          <a:noFill/>
        </p:spPr>
        <p:txBody>
          <a:bodyPr wrap="square" rtlCol="0">
            <a:spAutoFit/>
          </a:bodyPr>
          <a:lstStyle/>
          <a:p>
            <a:r>
              <a:rPr lang="en-US" dirty="0">
                <a:solidFill>
                  <a:srgbClr val="08335E"/>
                </a:solidFill>
                <a:latin typeface="Calibri" panose="020F0502020204030204" pitchFamily="34" charset="0"/>
                <a:cs typeface="Calibri" panose="020F0502020204030204" pitchFamily="34" charset="0"/>
              </a:rPr>
              <a:t>The goal of using </a:t>
            </a:r>
            <a:r>
              <a:rPr lang="en-US" b="1" dirty="0">
                <a:solidFill>
                  <a:srgbClr val="08335E"/>
                </a:solidFill>
                <a:latin typeface="Calibri" panose="020F0502020204030204" pitchFamily="34" charset="0"/>
                <a:cs typeface="Calibri" panose="020F0502020204030204" pitchFamily="34" charset="0"/>
              </a:rPr>
              <a:t>accuracy</a:t>
            </a:r>
            <a:r>
              <a:rPr lang="en-US" dirty="0">
                <a:solidFill>
                  <a:srgbClr val="08335E"/>
                </a:solidFill>
                <a:latin typeface="Calibri" panose="020F0502020204030204" pitchFamily="34" charset="0"/>
                <a:cs typeface="Calibri" panose="020F0502020204030204" pitchFamily="34" charset="0"/>
              </a:rPr>
              <a:t> as a metric is to gauge how well the model is performing overall. It tells us what proportion of the total predictions were correct. A high accuracy score, indicates the model correctly predicts most instances.</a:t>
            </a:r>
          </a:p>
        </p:txBody>
      </p:sp>
      <p:pic>
        <p:nvPicPr>
          <p:cNvPr id="8" name="Picture 7" descr="A bar graph with numbers and text&#10;&#10;Description automatically generated with medium confidence">
            <a:extLst>
              <a:ext uri="{FF2B5EF4-FFF2-40B4-BE49-F238E27FC236}">
                <a16:creationId xmlns:a16="http://schemas.microsoft.com/office/drawing/2014/main" id="{CB39B9B9-A0C6-05D4-B5AA-AD0F9F18C35D}"/>
              </a:ext>
            </a:extLst>
          </p:cNvPr>
          <p:cNvPicPr>
            <a:picLocks noChangeAspect="1"/>
          </p:cNvPicPr>
          <p:nvPr/>
        </p:nvPicPr>
        <p:blipFill rotWithShape="1">
          <a:blip r:embed="rId2">
            <a:extLst>
              <a:ext uri="{28A0092B-C50C-407E-A947-70E740481C1C}">
                <a14:useLocalDpi xmlns:a14="http://schemas.microsoft.com/office/drawing/2010/main" val="0"/>
              </a:ext>
            </a:extLst>
          </a:blip>
          <a:srcRect t="21113" r="14445" b="12071"/>
          <a:stretch/>
        </p:blipFill>
        <p:spPr>
          <a:xfrm>
            <a:off x="1399918" y="2017059"/>
            <a:ext cx="6838647" cy="3355652"/>
          </a:xfrm>
          <a:prstGeom prst="rect">
            <a:avLst/>
          </a:prstGeom>
        </p:spPr>
      </p:pic>
    </p:spTree>
    <p:extLst>
      <p:ext uri="{BB962C8B-B14F-4D97-AF65-F5344CB8AC3E}">
        <p14:creationId xmlns:p14="http://schemas.microsoft.com/office/powerpoint/2010/main" val="819649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6E5C5E8-E9D8-3B78-3DEF-38F42AC56A2A}"/>
              </a:ext>
            </a:extLst>
          </p:cNvPr>
          <p:cNvSpPr/>
          <p:nvPr/>
        </p:nvSpPr>
        <p:spPr>
          <a:xfrm>
            <a:off x="5416611" y="1226279"/>
            <a:ext cx="3727389" cy="1517398"/>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6B1498B-7B4D-25D6-3EA1-C13631DB177D}"/>
              </a:ext>
            </a:extLst>
          </p:cNvPr>
          <p:cNvSpPr>
            <a:spLocks noGrp="1"/>
          </p:cNvSpPr>
          <p:nvPr>
            <p:ph type="sldNum" sz="quarter" idx="12"/>
          </p:nvPr>
        </p:nvSpPr>
        <p:spPr/>
        <p:txBody>
          <a:bodyPr/>
          <a:lstStyle/>
          <a:p>
            <a:fld id="{5930B5CD-230D-41EA-8C44-E0031D6C1835}" type="slidenum">
              <a:rPr lang="en-ZA" smtClean="0"/>
              <a:t>15</a:t>
            </a:fld>
            <a:endParaRPr lang="en-ZA"/>
          </a:p>
        </p:txBody>
      </p:sp>
      <p:sp>
        <p:nvSpPr>
          <p:cNvPr id="3" name="TextBox 2">
            <a:extLst>
              <a:ext uri="{FF2B5EF4-FFF2-40B4-BE49-F238E27FC236}">
                <a16:creationId xmlns:a16="http://schemas.microsoft.com/office/drawing/2014/main" id="{D5167C4B-4213-6A28-8596-E2DA607F2349}"/>
              </a:ext>
            </a:extLst>
          </p:cNvPr>
          <p:cNvSpPr txBox="1"/>
          <p:nvPr/>
        </p:nvSpPr>
        <p:spPr>
          <a:xfrm>
            <a:off x="69164" y="-6227"/>
            <a:ext cx="7153836" cy="523220"/>
          </a:xfrm>
          <a:prstGeom prst="rect">
            <a:avLst/>
          </a:prstGeom>
          <a:noFill/>
        </p:spPr>
        <p:txBody>
          <a:bodyPr wrap="square" rtlCol="0">
            <a:spAutoFit/>
          </a:bodyPr>
          <a:lstStyle/>
          <a:p>
            <a:r>
              <a:rPr lang="en-US" sz="2700" b="1" dirty="0">
                <a:solidFill>
                  <a:srgbClr val="EAAB00"/>
                </a:solidFill>
                <a:latin typeface="Calibri" panose="020F0502020204030204" pitchFamily="34" charset="0"/>
                <a:cs typeface="Calibri" panose="020F0502020204030204" pitchFamily="34" charset="0"/>
              </a:rPr>
              <a:t>Model Precision, Recall Result</a:t>
            </a:r>
          </a:p>
        </p:txBody>
      </p:sp>
      <p:sp>
        <p:nvSpPr>
          <p:cNvPr id="13" name="Arrow: Left 12">
            <a:extLst>
              <a:ext uri="{FF2B5EF4-FFF2-40B4-BE49-F238E27FC236}">
                <a16:creationId xmlns:a16="http://schemas.microsoft.com/office/drawing/2014/main" id="{C40567BA-2AF4-98BB-2095-3DF079296F23}"/>
              </a:ext>
            </a:extLst>
          </p:cNvPr>
          <p:cNvSpPr/>
          <p:nvPr/>
        </p:nvSpPr>
        <p:spPr>
          <a:xfrm>
            <a:off x="4660293" y="1795976"/>
            <a:ext cx="496918" cy="206929"/>
          </a:xfrm>
          <a:prstGeom prst="leftArrow">
            <a:avLst/>
          </a:prstGeom>
          <a:solidFill>
            <a:srgbClr val="EAA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0190D18-6ADC-1867-50EB-38EB01A75847}"/>
              </a:ext>
            </a:extLst>
          </p:cNvPr>
          <p:cNvSpPr txBox="1"/>
          <p:nvPr/>
        </p:nvSpPr>
        <p:spPr>
          <a:xfrm>
            <a:off x="5438493" y="1446369"/>
            <a:ext cx="3680635" cy="1077218"/>
          </a:xfrm>
          <a:prstGeom prst="rect">
            <a:avLst/>
          </a:prstGeom>
          <a:noFill/>
        </p:spPr>
        <p:txBody>
          <a:bodyPr wrap="square" rtlCol="0">
            <a:spAutoFit/>
          </a:bodyPr>
          <a:lstStyle/>
          <a:p>
            <a:r>
              <a:rPr lang="en-US" sz="1600" dirty="0">
                <a:solidFill>
                  <a:srgbClr val="08335E"/>
                </a:solidFill>
                <a:latin typeface="Calibri" panose="020F0502020204030204" pitchFamily="34" charset="0"/>
                <a:cs typeface="Calibri" panose="020F0502020204030204" pitchFamily="34" charset="0"/>
              </a:rPr>
              <a:t>The precision score aim to answer the question “Out of the customers predicted to churn by the model, how many actually did?”</a:t>
            </a:r>
          </a:p>
        </p:txBody>
      </p:sp>
      <p:sp>
        <p:nvSpPr>
          <p:cNvPr id="16" name="Rectangle 15">
            <a:extLst>
              <a:ext uri="{FF2B5EF4-FFF2-40B4-BE49-F238E27FC236}">
                <a16:creationId xmlns:a16="http://schemas.microsoft.com/office/drawing/2014/main" id="{D6AA9A9C-531F-37D8-CC73-ED1B52D24FC1}"/>
              </a:ext>
            </a:extLst>
          </p:cNvPr>
          <p:cNvSpPr/>
          <p:nvPr/>
        </p:nvSpPr>
        <p:spPr>
          <a:xfrm>
            <a:off x="161366" y="4422615"/>
            <a:ext cx="3533003" cy="1614003"/>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5467BA9-96A8-C805-052D-0B25417052A3}"/>
              </a:ext>
            </a:extLst>
          </p:cNvPr>
          <p:cNvSpPr txBox="1"/>
          <p:nvPr/>
        </p:nvSpPr>
        <p:spPr>
          <a:xfrm>
            <a:off x="291976" y="4422615"/>
            <a:ext cx="3680635" cy="1323439"/>
          </a:xfrm>
          <a:prstGeom prst="rect">
            <a:avLst/>
          </a:prstGeom>
          <a:noFill/>
        </p:spPr>
        <p:txBody>
          <a:bodyPr wrap="square" rtlCol="0">
            <a:spAutoFit/>
          </a:bodyPr>
          <a:lstStyle/>
          <a:p>
            <a:endParaRPr lang="en-US" sz="1600" dirty="0">
              <a:solidFill>
                <a:srgbClr val="08335E"/>
              </a:solidFill>
              <a:latin typeface="Calibri" panose="020F0502020204030204" pitchFamily="34" charset="0"/>
              <a:cs typeface="Calibri" panose="020F0502020204030204" pitchFamily="34" charset="0"/>
            </a:endParaRPr>
          </a:p>
          <a:p>
            <a:r>
              <a:rPr lang="en-US" sz="1600" dirty="0">
                <a:solidFill>
                  <a:srgbClr val="08335E"/>
                </a:solidFill>
                <a:latin typeface="Calibri" panose="020F0502020204030204" pitchFamily="34" charset="0"/>
                <a:cs typeface="Calibri" panose="020F0502020204030204" pitchFamily="34" charset="0"/>
              </a:rPr>
              <a:t>The recall score aim to answer the question, “Out of the customers who actually churned, how many did our model correctly identify?”</a:t>
            </a:r>
          </a:p>
        </p:txBody>
      </p:sp>
      <p:sp>
        <p:nvSpPr>
          <p:cNvPr id="18" name="Arrow: Right 17">
            <a:extLst>
              <a:ext uri="{FF2B5EF4-FFF2-40B4-BE49-F238E27FC236}">
                <a16:creationId xmlns:a16="http://schemas.microsoft.com/office/drawing/2014/main" id="{A7AE4A80-CC11-5145-FF7D-943567EDD1CF}"/>
              </a:ext>
            </a:extLst>
          </p:cNvPr>
          <p:cNvSpPr/>
          <p:nvPr/>
        </p:nvSpPr>
        <p:spPr>
          <a:xfrm>
            <a:off x="3913721" y="5153433"/>
            <a:ext cx="474788" cy="189531"/>
          </a:xfrm>
          <a:prstGeom prst="rightArrow">
            <a:avLst/>
          </a:prstGeom>
          <a:solidFill>
            <a:srgbClr val="EAA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graph of a graph of a model precision scores&#10;&#10;Description automatically generated with medium confidence">
            <a:extLst>
              <a:ext uri="{FF2B5EF4-FFF2-40B4-BE49-F238E27FC236}">
                <a16:creationId xmlns:a16="http://schemas.microsoft.com/office/drawing/2014/main" id="{EAD6F8A1-3767-9D0B-4E03-600370D6EC32}"/>
              </a:ext>
            </a:extLst>
          </p:cNvPr>
          <p:cNvPicPr>
            <a:picLocks noChangeAspect="1"/>
          </p:cNvPicPr>
          <p:nvPr/>
        </p:nvPicPr>
        <p:blipFill rotWithShape="1">
          <a:blip r:embed="rId2">
            <a:extLst>
              <a:ext uri="{28A0092B-C50C-407E-A947-70E740481C1C}">
                <a14:useLocalDpi xmlns:a14="http://schemas.microsoft.com/office/drawing/2010/main" val="0"/>
              </a:ext>
            </a:extLst>
          </a:blip>
          <a:srcRect l="24084" t="6888" r="4264"/>
          <a:stretch/>
        </p:blipFill>
        <p:spPr>
          <a:xfrm>
            <a:off x="555813" y="720094"/>
            <a:ext cx="3680635" cy="2732869"/>
          </a:xfrm>
          <a:prstGeom prst="rect">
            <a:avLst/>
          </a:prstGeom>
        </p:spPr>
      </p:pic>
      <p:pic>
        <p:nvPicPr>
          <p:cNvPr id="22" name="Picture 21" descr="A graph of a bar graph&#10;&#10;Description automatically generated with medium confidence">
            <a:extLst>
              <a:ext uri="{FF2B5EF4-FFF2-40B4-BE49-F238E27FC236}">
                <a16:creationId xmlns:a16="http://schemas.microsoft.com/office/drawing/2014/main" id="{C5556A1D-4A0E-141F-B56B-EE9D0FB29BC7}"/>
              </a:ext>
            </a:extLst>
          </p:cNvPr>
          <p:cNvPicPr>
            <a:picLocks noChangeAspect="1"/>
          </p:cNvPicPr>
          <p:nvPr/>
        </p:nvPicPr>
        <p:blipFill rotWithShape="1">
          <a:blip r:embed="rId3">
            <a:extLst>
              <a:ext uri="{28A0092B-C50C-407E-A947-70E740481C1C}">
                <a14:useLocalDpi xmlns:a14="http://schemas.microsoft.com/office/drawing/2010/main" val="0"/>
              </a:ext>
            </a:extLst>
          </a:blip>
          <a:srcRect l="24942" t="7074" r="5572"/>
          <a:stretch/>
        </p:blipFill>
        <p:spPr>
          <a:xfrm>
            <a:off x="4755494" y="3065070"/>
            <a:ext cx="3913378" cy="3280989"/>
          </a:xfrm>
          <a:prstGeom prst="rect">
            <a:avLst/>
          </a:prstGeom>
        </p:spPr>
      </p:pic>
    </p:spTree>
    <p:extLst>
      <p:ext uri="{BB962C8B-B14F-4D97-AF65-F5344CB8AC3E}">
        <p14:creationId xmlns:p14="http://schemas.microsoft.com/office/powerpoint/2010/main" val="2098154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B1498B-7B4D-25D6-3EA1-C13631DB177D}"/>
              </a:ext>
            </a:extLst>
          </p:cNvPr>
          <p:cNvSpPr>
            <a:spLocks noGrp="1"/>
          </p:cNvSpPr>
          <p:nvPr>
            <p:ph type="sldNum" sz="quarter" idx="12"/>
          </p:nvPr>
        </p:nvSpPr>
        <p:spPr/>
        <p:txBody>
          <a:bodyPr/>
          <a:lstStyle/>
          <a:p>
            <a:fld id="{5930B5CD-230D-41EA-8C44-E0031D6C1835}" type="slidenum">
              <a:rPr lang="en-ZA" smtClean="0"/>
              <a:t>16</a:t>
            </a:fld>
            <a:endParaRPr lang="en-ZA"/>
          </a:p>
        </p:txBody>
      </p:sp>
      <p:sp>
        <p:nvSpPr>
          <p:cNvPr id="3" name="TextBox 2">
            <a:extLst>
              <a:ext uri="{FF2B5EF4-FFF2-40B4-BE49-F238E27FC236}">
                <a16:creationId xmlns:a16="http://schemas.microsoft.com/office/drawing/2014/main" id="{D5167C4B-4213-6A28-8596-E2DA607F2349}"/>
              </a:ext>
            </a:extLst>
          </p:cNvPr>
          <p:cNvSpPr txBox="1"/>
          <p:nvPr/>
        </p:nvSpPr>
        <p:spPr>
          <a:xfrm>
            <a:off x="261696" y="140914"/>
            <a:ext cx="7153836" cy="523220"/>
          </a:xfrm>
          <a:prstGeom prst="rect">
            <a:avLst/>
          </a:prstGeom>
          <a:noFill/>
        </p:spPr>
        <p:txBody>
          <a:bodyPr wrap="square" rtlCol="0">
            <a:spAutoFit/>
          </a:bodyPr>
          <a:lstStyle/>
          <a:p>
            <a:r>
              <a:rPr lang="en-US" sz="2700" b="1" dirty="0">
                <a:solidFill>
                  <a:srgbClr val="EAAB00"/>
                </a:solidFill>
                <a:latin typeface="Calibri" panose="020F0502020204030204" pitchFamily="34" charset="0"/>
                <a:cs typeface="Calibri" panose="020F0502020204030204" pitchFamily="34" charset="0"/>
              </a:rPr>
              <a:t>Model F1-Score Result</a:t>
            </a:r>
          </a:p>
        </p:txBody>
      </p:sp>
      <p:sp>
        <p:nvSpPr>
          <p:cNvPr id="14" name="TextBox 13">
            <a:extLst>
              <a:ext uri="{FF2B5EF4-FFF2-40B4-BE49-F238E27FC236}">
                <a16:creationId xmlns:a16="http://schemas.microsoft.com/office/drawing/2014/main" id="{70190D18-6ADC-1867-50EB-38EB01A75847}"/>
              </a:ext>
            </a:extLst>
          </p:cNvPr>
          <p:cNvSpPr txBox="1"/>
          <p:nvPr/>
        </p:nvSpPr>
        <p:spPr>
          <a:xfrm>
            <a:off x="261696" y="703405"/>
            <a:ext cx="8724681" cy="646331"/>
          </a:xfrm>
          <a:prstGeom prst="rect">
            <a:avLst/>
          </a:prstGeom>
          <a:noFill/>
        </p:spPr>
        <p:txBody>
          <a:bodyPr wrap="square" rtlCol="0">
            <a:spAutoFit/>
          </a:bodyPr>
          <a:lstStyle/>
          <a:p>
            <a:r>
              <a:rPr lang="en-US" dirty="0">
                <a:solidFill>
                  <a:srgbClr val="08335E"/>
                </a:solidFill>
                <a:latin typeface="Calibri" panose="020F0502020204030204" pitchFamily="34" charset="0"/>
                <a:cs typeface="Calibri" panose="020F0502020204030204" pitchFamily="34" charset="0"/>
              </a:rPr>
              <a:t>It is particularly useful as it helps us balance the trade-off between precision and recall, especially in cases where you have an imbalanced dataset.</a:t>
            </a:r>
          </a:p>
        </p:txBody>
      </p:sp>
      <p:pic>
        <p:nvPicPr>
          <p:cNvPr id="8" name="Picture 7">
            <a:extLst>
              <a:ext uri="{FF2B5EF4-FFF2-40B4-BE49-F238E27FC236}">
                <a16:creationId xmlns:a16="http://schemas.microsoft.com/office/drawing/2014/main" id="{783E7182-9BE8-3C97-C3A2-325984381A56}"/>
              </a:ext>
            </a:extLst>
          </p:cNvPr>
          <p:cNvPicPr>
            <a:picLocks noChangeAspect="1"/>
          </p:cNvPicPr>
          <p:nvPr/>
        </p:nvPicPr>
        <p:blipFill rotWithShape="1">
          <a:blip r:embed="rId2">
            <a:extLst>
              <a:ext uri="{28A0092B-C50C-407E-A947-70E740481C1C}">
                <a14:useLocalDpi xmlns:a14="http://schemas.microsoft.com/office/drawing/2010/main" val="0"/>
              </a:ext>
            </a:extLst>
          </a:blip>
          <a:srcRect t="21676" r="2731" b="11793"/>
          <a:stretch/>
        </p:blipFill>
        <p:spPr>
          <a:xfrm>
            <a:off x="858784" y="1783976"/>
            <a:ext cx="8158246" cy="3607211"/>
          </a:xfrm>
          <a:prstGeom prst="rect">
            <a:avLst/>
          </a:prstGeom>
        </p:spPr>
      </p:pic>
    </p:spTree>
    <p:extLst>
      <p:ext uri="{BB962C8B-B14F-4D97-AF65-F5344CB8AC3E}">
        <p14:creationId xmlns:p14="http://schemas.microsoft.com/office/powerpoint/2010/main" val="491244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B1498B-7B4D-25D6-3EA1-C13631DB177D}"/>
              </a:ext>
            </a:extLst>
          </p:cNvPr>
          <p:cNvSpPr>
            <a:spLocks noGrp="1"/>
          </p:cNvSpPr>
          <p:nvPr>
            <p:ph type="sldNum" sz="quarter" idx="12"/>
          </p:nvPr>
        </p:nvSpPr>
        <p:spPr/>
        <p:txBody>
          <a:bodyPr/>
          <a:lstStyle/>
          <a:p>
            <a:fld id="{5930B5CD-230D-41EA-8C44-E0031D6C1835}" type="slidenum">
              <a:rPr lang="en-ZA" smtClean="0"/>
              <a:t>17</a:t>
            </a:fld>
            <a:endParaRPr lang="en-ZA"/>
          </a:p>
        </p:txBody>
      </p:sp>
      <p:sp>
        <p:nvSpPr>
          <p:cNvPr id="3" name="TextBox 2">
            <a:extLst>
              <a:ext uri="{FF2B5EF4-FFF2-40B4-BE49-F238E27FC236}">
                <a16:creationId xmlns:a16="http://schemas.microsoft.com/office/drawing/2014/main" id="{D5167C4B-4213-6A28-8596-E2DA607F2349}"/>
              </a:ext>
            </a:extLst>
          </p:cNvPr>
          <p:cNvSpPr txBox="1"/>
          <p:nvPr/>
        </p:nvSpPr>
        <p:spPr>
          <a:xfrm>
            <a:off x="216872" y="95127"/>
            <a:ext cx="7153836" cy="523220"/>
          </a:xfrm>
          <a:prstGeom prst="rect">
            <a:avLst/>
          </a:prstGeom>
          <a:noFill/>
        </p:spPr>
        <p:txBody>
          <a:bodyPr wrap="square" rtlCol="0">
            <a:spAutoFit/>
          </a:bodyPr>
          <a:lstStyle/>
          <a:p>
            <a:r>
              <a:rPr lang="en-US" sz="2700" b="1" dirty="0">
                <a:solidFill>
                  <a:srgbClr val="EAAB00"/>
                </a:solidFill>
                <a:latin typeface="Calibri" panose="020F0502020204030204" pitchFamily="34" charset="0"/>
                <a:cs typeface="Calibri" panose="020F0502020204030204" pitchFamily="34" charset="0"/>
              </a:rPr>
              <a:t>Model Weaknesses </a:t>
            </a:r>
          </a:p>
        </p:txBody>
      </p:sp>
      <p:sp>
        <p:nvSpPr>
          <p:cNvPr id="6" name="Rectangle: Rounded Corners 5">
            <a:extLst>
              <a:ext uri="{FF2B5EF4-FFF2-40B4-BE49-F238E27FC236}">
                <a16:creationId xmlns:a16="http://schemas.microsoft.com/office/drawing/2014/main" id="{925CA985-CEAF-C145-4172-C13DDC2C29D1}"/>
              </a:ext>
            </a:extLst>
          </p:cNvPr>
          <p:cNvSpPr/>
          <p:nvPr/>
        </p:nvSpPr>
        <p:spPr>
          <a:xfrm>
            <a:off x="3177988" y="4568119"/>
            <a:ext cx="2985248" cy="1751253"/>
          </a:xfrm>
          <a:prstGeom prst="roundRect">
            <a:avLst/>
          </a:prstGeom>
          <a:solidFill>
            <a:schemeClr val="bg1"/>
          </a:solidFill>
          <a:ln w="9525">
            <a:solidFill>
              <a:srgbClr val="EAAB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500" dirty="0">
              <a:ln>
                <a:solidFill>
                  <a:srgbClr val="032F5E"/>
                </a:solidFill>
              </a:ln>
              <a:solidFill>
                <a:srgbClr val="032F5E"/>
              </a:solidFill>
              <a:latin typeface="Calibri" panose="020F0502020204030204" pitchFamily="34" charset="0"/>
              <a:cs typeface="Calibri" panose="020F0502020204030204" pitchFamily="34" charset="0"/>
            </a:endParaRPr>
          </a:p>
          <a:p>
            <a:r>
              <a:rPr lang="en-US" sz="1500" b="1" dirty="0">
                <a:solidFill>
                  <a:srgbClr val="08335E"/>
                </a:solidFill>
                <a:latin typeface="Calibri" panose="020F0502020204030204" pitchFamily="34" charset="0"/>
                <a:cs typeface="Calibri" panose="020F0502020204030204" pitchFamily="34" charset="0"/>
              </a:rPr>
              <a:t>Decision Trees: It </a:t>
            </a:r>
            <a:r>
              <a:rPr lang="en-US" sz="1500" dirty="0">
                <a:solidFill>
                  <a:srgbClr val="08335E"/>
                </a:solidFill>
                <a:latin typeface="Calibri" panose="020F0502020204030204" pitchFamily="34" charset="0"/>
                <a:cs typeface="Calibri" panose="020F0502020204030204" pitchFamily="34" charset="0"/>
              </a:rPr>
              <a:t>can become overly complex by splitting data into many small subsets which allows them to either fit the training data perfectly or underfit. In the case of our case scenario, it underfit.</a:t>
            </a:r>
          </a:p>
          <a:p>
            <a:pPr algn="ctr"/>
            <a:endParaRPr lang="en-US" sz="1500" dirty="0"/>
          </a:p>
        </p:txBody>
      </p:sp>
      <p:sp>
        <p:nvSpPr>
          <p:cNvPr id="7" name="Rectangle: Rounded Corners 6">
            <a:extLst>
              <a:ext uri="{FF2B5EF4-FFF2-40B4-BE49-F238E27FC236}">
                <a16:creationId xmlns:a16="http://schemas.microsoft.com/office/drawing/2014/main" id="{800405BD-2354-C1BE-7EF3-49BBE4554A7F}"/>
              </a:ext>
            </a:extLst>
          </p:cNvPr>
          <p:cNvSpPr/>
          <p:nvPr/>
        </p:nvSpPr>
        <p:spPr>
          <a:xfrm>
            <a:off x="3132028" y="2540785"/>
            <a:ext cx="2985248" cy="1437891"/>
          </a:xfrm>
          <a:prstGeom prst="roundRect">
            <a:avLst/>
          </a:prstGeom>
          <a:solidFill>
            <a:schemeClr val="bg1"/>
          </a:solidFill>
          <a:ln w="9525">
            <a:solidFill>
              <a:srgbClr val="0833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500" b="1" dirty="0">
              <a:solidFill>
                <a:srgbClr val="08335E"/>
              </a:solidFill>
              <a:latin typeface="Calibri" panose="020F0502020204030204" pitchFamily="34" charset="0"/>
              <a:cs typeface="Calibri" panose="020F0502020204030204" pitchFamily="34" charset="0"/>
            </a:endParaRPr>
          </a:p>
          <a:p>
            <a:pPr algn="ctr"/>
            <a:r>
              <a:rPr lang="en-US" sz="1500" b="1" dirty="0">
                <a:solidFill>
                  <a:srgbClr val="08335E"/>
                </a:solidFill>
                <a:latin typeface="Calibri" panose="020F0502020204030204" pitchFamily="34" charset="0"/>
                <a:cs typeface="Calibri" panose="020F0502020204030204" pitchFamily="34" charset="0"/>
              </a:rPr>
              <a:t>Random Forest: </a:t>
            </a:r>
            <a:r>
              <a:rPr lang="en-US" sz="1500" dirty="0">
                <a:solidFill>
                  <a:srgbClr val="08335E"/>
                </a:solidFill>
                <a:latin typeface="Calibri" panose="020F0502020204030204" pitchFamily="34" charset="0"/>
                <a:cs typeface="Calibri" panose="020F0502020204030204" pitchFamily="34" charset="0"/>
              </a:rPr>
              <a:t>It</a:t>
            </a:r>
            <a:r>
              <a:rPr lang="en-US" sz="1500" b="1" dirty="0">
                <a:solidFill>
                  <a:srgbClr val="08335E"/>
                </a:solidFill>
                <a:latin typeface="Calibri" panose="020F0502020204030204" pitchFamily="34" charset="0"/>
                <a:cs typeface="Calibri" panose="020F0502020204030204" pitchFamily="34" charset="0"/>
              </a:rPr>
              <a:t> </a:t>
            </a:r>
            <a:r>
              <a:rPr lang="en-US" sz="1500" dirty="0">
                <a:solidFill>
                  <a:srgbClr val="08335E"/>
                </a:solidFill>
                <a:latin typeface="Calibri" panose="020F0502020204030204" pitchFamily="34" charset="0"/>
                <a:cs typeface="Calibri" panose="020F0502020204030204" pitchFamily="34" charset="0"/>
              </a:rPr>
              <a:t>might not perform well if not properly tuned. </a:t>
            </a:r>
            <a:r>
              <a:rPr lang="en-US" sz="1500" b="1" dirty="0">
                <a:solidFill>
                  <a:srgbClr val="08335E"/>
                </a:solidFill>
                <a:latin typeface="Calibri" panose="020F0502020204030204" pitchFamily="34" charset="0"/>
                <a:cs typeface="Calibri" panose="020F0502020204030204" pitchFamily="34" charset="0"/>
              </a:rPr>
              <a:t>In this case, it was our best performance model</a:t>
            </a:r>
          </a:p>
          <a:p>
            <a:pPr algn="ctr"/>
            <a:endParaRPr lang="en-US" sz="1500" dirty="0"/>
          </a:p>
        </p:txBody>
      </p:sp>
      <p:sp>
        <p:nvSpPr>
          <p:cNvPr id="8" name="Rectangle: Rounded Corners 7">
            <a:extLst>
              <a:ext uri="{FF2B5EF4-FFF2-40B4-BE49-F238E27FC236}">
                <a16:creationId xmlns:a16="http://schemas.microsoft.com/office/drawing/2014/main" id="{1470D040-218E-9BCD-B535-ED133F6F975D}"/>
              </a:ext>
            </a:extLst>
          </p:cNvPr>
          <p:cNvSpPr/>
          <p:nvPr/>
        </p:nvSpPr>
        <p:spPr>
          <a:xfrm>
            <a:off x="428934" y="2187653"/>
            <a:ext cx="2135212" cy="2380466"/>
          </a:xfrm>
          <a:prstGeom prst="roundRect">
            <a:avLst/>
          </a:prstGeom>
          <a:solidFill>
            <a:schemeClr val="bg1"/>
          </a:solidFill>
          <a:ln w="9525">
            <a:solidFill>
              <a:srgbClr val="EAAB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500" b="1" dirty="0">
              <a:solidFill>
                <a:srgbClr val="032F5E"/>
              </a:solidFill>
              <a:latin typeface="Calibri" panose="020F0502020204030204" pitchFamily="34" charset="0"/>
              <a:cs typeface="Calibri" panose="020F0502020204030204" pitchFamily="34" charset="0"/>
            </a:endParaRPr>
          </a:p>
          <a:p>
            <a:r>
              <a:rPr lang="en-US" sz="1500" b="1" dirty="0">
                <a:solidFill>
                  <a:srgbClr val="032F5E"/>
                </a:solidFill>
                <a:latin typeface="Calibri" panose="020F0502020204030204" pitchFamily="34" charset="0"/>
                <a:cs typeface="Calibri" panose="020F0502020204030204" pitchFamily="34" charset="0"/>
              </a:rPr>
              <a:t>Logistic Regression: </a:t>
            </a:r>
            <a:r>
              <a:rPr lang="en-US" sz="1500" b="0" dirty="0">
                <a:solidFill>
                  <a:srgbClr val="032F5E"/>
                </a:solidFill>
                <a:latin typeface="Calibri" panose="020F0502020204030204" pitchFamily="34" charset="0"/>
                <a:cs typeface="Calibri" panose="020F0502020204030204" pitchFamily="34" charset="0"/>
              </a:rPr>
              <a:t>Assumes a linear relationship between features and the target. Hence, it did not capture complex patterns well.</a:t>
            </a:r>
          </a:p>
          <a:p>
            <a:pPr algn="ctr"/>
            <a:endParaRPr lang="en-US" sz="1500" dirty="0"/>
          </a:p>
        </p:txBody>
      </p:sp>
      <p:sp>
        <p:nvSpPr>
          <p:cNvPr id="9" name="Rectangle: Rounded Corners 8">
            <a:extLst>
              <a:ext uri="{FF2B5EF4-FFF2-40B4-BE49-F238E27FC236}">
                <a16:creationId xmlns:a16="http://schemas.microsoft.com/office/drawing/2014/main" id="{F8D1B4DC-B081-4CED-5484-7F717E46326E}"/>
              </a:ext>
            </a:extLst>
          </p:cNvPr>
          <p:cNvSpPr/>
          <p:nvPr/>
        </p:nvSpPr>
        <p:spPr>
          <a:xfrm>
            <a:off x="6692167" y="2265815"/>
            <a:ext cx="2135212" cy="2380467"/>
          </a:xfrm>
          <a:prstGeom prst="roundRect">
            <a:avLst/>
          </a:prstGeom>
          <a:solidFill>
            <a:schemeClr val="bg1"/>
          </a:solidFill>
          <a:ln w="9525">
            <a:solidFill>
              <a:srgbClr val="EAAB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500" b="1" dirty="0">
              <a:solidFill>
                <a:srgbClr val="032F5E"/>
              </a:solidFill>
              <a:latin typeface="Calibri" panose="020F0502020204030204" pitchFamily="34" charset="0"/>
              <a:cs typeface="Calibri" panose="020F0502020204030204" pitchFamily="34" charset="0"/>
            </a:endParaRPr>
          </a:p>
          <a:p>
            <a:r>
              <a:rPr lang="en-US" sz="1500" b="1" dirty="0">
                <a:solidFill>
                  <a:srgbClr val="032F5E"/>
                </a:solidFill>
                <a:latin typeface="Calibri" panose="020F0502020204030204" pitchFamily="34" charset="0"/>
                <a:cs typeface="Calibri" panose="020F0502020204030204" pitchFamily="34" charset="0"/>
              </a:rPr>
              <a:t>KNN: </a:t>
            </a:r>
            <a:r>
              <a:rPr lang="en-US" sz="1500" dirty="0">
                <a:solidFill>
                  <a:srgbClr val="032F5E"/>
                </a:solidFill>
                <a:latin typeface="Calibri" panose="020F0502020204030204" pitchFamily="34" charset="0"/>
                <a:cs typeface="Calibri" panose="020F0502020204030204" pitchFamily="34" charset="0"/>
              </a:rPr>
              <a:t>The computational cost of finding the nearest neighbors increases significantly with the number of features, making KNN less scalable and slower compared to other algorithms.</a:t>
            </a:r>
            <a:endParaRPr lang="en-US" sz="1500" dirty="0">
              <a:ln>
                <a:solidFill>
                  <a:srgbClr val="032F5E"/>
                </a:solidFill>
              </a:ln>
              <a:solidFill>
                <a:srgbClr val="032F5E"/>
              </a:solidFill>
              <a:latin typeface="Calibri" panose="020F0502020204030204" pitchFamily="34" charset="0"/>
              <a:cs typeface="Calibri" panose="020F0502020204030204" pitchFamily="34" charset="0"/>
            </a:endParaRPr>
          </a:p>
          <a:p>
            <a:pPr algn="ctr"/>
            <a:endParaRPr lang="en-US" sz="1500" dirty="0"/>
          </a:p>
        </p:txBody>
      </p:sp>
      <p:sp>
        <p:nvSpPr>
          <p:cNvPr id="10" name="Rectangle: Rounded Corners 9">
            <a:extLst>
              <a:ext uri="{FF2B5EF4-FFF2-40B4-BE49-F238E27FC236}">
                <a16:creationId xmlns:a16="http://schemas.microsoft.com/office/drawing/2014/main" id="{EB5ABE5D-89A6-0FC5-5801-DFC2A3C00E5C}"/>
              </a:ext>
            </a:extLst>
          </p:cNvPr>
          <p:cNvSpPr/>
          <p:nvPr/>
        </p:nvSpPr>
        <p:spPr>
          <a:xfrm>
            <a:off x="3255888" y="1121034"/>
            <a:ext cx="2861388" cy="943102"/>
          </a:xfrm>
          <a:prstGeom prst="roundRect">
            <a:avLst/>
          </a:prstGeom>
          <a:solidFill>
            <a:schemeClr val="bg1"/>
          </a:solidFill>
          <a:ln w="9525">
            <a:solidFill>
              <a:srgbClr val="EAAB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500" b="1" dirty="0">
              <a:solidFill>
                <a:srgbClr val="032F5E"/>
              </a:solidFill>
              <a:latin typeface="Calibri" panose="020F0502020204030204" pitchFamily="34" charset="0"/>
              <a:cs typeface="Calibri" panose="020F0502020204030204" pitchFamily="34" charset="0"/>
            </a:endParaRPr>
          </a:p>
          <a:p>
            <a:r>
              <a:rPr lang="en-US" sz="1500" b="1" dirty="0">
                <a:solidFill>
                  <a:srgbClr val="032F5E"/>
                </a:solidFill>
                <a:latin typeface="Calibri" panose="020F0502020204030204" pitchFamily="34" charset="0"/>
                <a:cs typeface="Calibri" panose="020F0502020204030204" pitchFamily="34" charset="0"/>
              </a:rPr>
              <a:t>SVC: </a:t>
            </a:r>
            <a:r>
              <a:rPr lang="en-US" sz="1500" dirty="0">
                <a:solidFill>
                  <a:srgbClr val="032F5E"/>
                </a:solidFill>
                <a:latin typeface="Calibri" panose="020F0502020204030204" pitchFamily="34" charset="0"/>
                <a:cs typeface="Calibri" panose="020F0502020204030204" pitchFamily="34" charset="0"/>
              </a:rPr>
              <a:t>It does not handle imbalanced datasets well without proper adjustments.</a:t>
            </a:r>
          </a:p>
          <a:p>
            <a:pPr algn="ctr"/>
            <a:endParaRPr lang="en-US" sz="1500" dirty="0"/>
          </a:p>
        </p:txBody>
      </p:sp>
      <p:cxnSp>
        <p:nvCxnSpPr>
          <p:cNvPr id="12" name="Straight Connector 11">
            <a:extLst>
              <a:ext uri="{FF2B5EF4-FFF2-40B4-BE49-F238E27FC236}">
                <a16:creationId xmlns:a16="http://schemas.microsoft.com/office/drawing/2014/main" id="{0BDF677A-7A12-6D5F-1399-7828F8EA2D76}"/>
              </a:ext>
            </a:extLst>
          </p:cNvPr>
          <p:cNvCxnSpPr>
            <a:cxnSpLocks/>
            <a:stCxn id="10" idx="1"/>
            <a:endCxn id="8" idx="0"/>
          </p:cNvCxnSpPr>
          <p:nvPr/>
        </p:nvCxnSpPr>
        <p:spPr>
          <a:xfrm flipH="1">
            <a:off x="1496540" y="1592585"/>
            <a:ext cx="1759348" cy="595068"/>
          </a:xfrm>
          <a:prstGeom prst="line">
            <a:avLst/>
          </a:prstGeom>
          <a:ln w="6350">
            <a:solidFill>
              <a:srgbClr val="08335E"/>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BADDB0C-0E8A-992D-3DC1-F2563987DD57}"/>
              </a:ext>
            </a:extLst>
          </p:cNvPr>
          <p:cNvCxnSpPr>
            <a:cxnSpLocks/>
            <a:stCxn id="8" idx="2"/>
            <a:endCxn id="6" idx="1"/>
          </p:cNvCxnSpPr>
          <p:nvPr/>
        </p:nvCxnSpPr>
        <p:spPr>
          <a:xfrm>
            <a:off x="1496540" y="4568119"/>
            <a:ext cx="1681448" cy="875627"/>
          </a:xfrm>
          <a:prstGeom prst="line">
            <a:avLst/>
          </a:prstGeom>
          <a:ln w="6350">
            <a:solidFill>
              <a:srgbClr val="08335E"/>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00DDC3C-9996-C968-1194-769A8C157F78}"/>
              </a:ext>
            </a:extLst>
          </p:cNvPr>
          <p:cNvCxnSpPr>
            <a:cxnSpLocks/>
            <a:stCxn id="9" idx="2"/>
            <a:endCxn id="6" idx="3"/>
          </p:cNvCxnSpPr>
          <p:nvPr/>
        </p:nvCxnSpPr>
        <p:spPr>
          <a:xfrm flipH="1">
            <a:off x="6163236" y="4646282"/>
            <a:ext cx="1596537" cy="797464"/>
          </a:xfrm>
          <a:prstGeom prst="line">
            <a:avLst/>
          </a:prstGeom>
          <a:ln w="6350">
            <a:solidFill>
              <a:srgbClr val="08335E"/>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2932AF-7C95-5899-FB99-E3F0D286E718}"/>
              </a:ext>
            </a:extLst>
          </p:cNvPr>
          <p:cNvCxnSpPr>
            <a:cxnSpLocks/>
            <a:stCxn id="10" idx="3"/>
            <a:endCxn id="9" idx="0"/>
          </p:cNvCxnSpPr>
          <p:nvPr/>
        </p:nvCxnSpPr>
        <p:spPr>
          <a:xfrm>
            <a:off x="6117276" y="1592585"/>
            <a:ext cx="1642497" cy="673230"/>
          </a:xfrm>
          <a:prstGeom prst="line">
            <a:avLst/>
          </a:prstGeom>
          <a:ln w="6350">
            <a:solidFill>
              <a:srgbClr val="08335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887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52DC7F-4D2D-D06B-8975-336E4F4FAF58}"/>
              </a:ext>
            </a:extLst>
          </p:cNvPr>
          <p:cNvSpPr>
            <a:spLocks noGrp="1"/>
          </p:cNvSpPr>
          <p:nvPr>
            <p:ph type="sldNum" sz="quarter" idx="12"/>
          </p:nvPr>
        </p:nvSpPr>
        <p:spPr/>
        <p:txBody>
          <a:bodyPr/>
          <a:lstStyle/>
          <a:p>
            <a:fld id="{5930B5CD-230D-41EA-8C44-E0031D6C1835}" type="slidenum">
              <a:rPr lang="en-ZA" smtClean="0"/>
              <a:t>18</a:t>
            </a:fld>
            <a:endParaRPr lang="en-ZA"/>
          </a:p>
        </p:txBody>
      </p:sp>
      <p:sp>
        <p:nvSpPr>
          <p:cNvPr id="3" name="TextBox 2">
            <a:extLst>
              <a:ext uri="{FF2B5EF4-FFF2-40B4-BE49-F238E27FC236}">
                <a16:creationId xmlns:a16="http://schemas.microsoft.com/office/drawing/2014/main" id="{8175AE96-E09D-CC45-132D-C5F07BF91B68}"/>
              </a:ext>
            </a:extLst>
          </p:cNvPr>
          <p:cNvSpPr txBox="1"/>
          <p:nvPr/>
        </p:nvSpPr>
        <p:spPr>
          <a:xfrm>
            <a:off x="3488990" y="927371"/>
            <a:ext cx="7153836" cy="523220"/>
          </a:xfrm>
          <a:prstGeom prst="rect">
            <a:avLst/>
          </a:prstGeom>
          <a:noFill/>
        </p:spPr>
        <p:txBody>
          <a:bodyPr wrap="square" rtlCol="0">
            <a:spAutoFit/>
          </a:bodyPr>
          <a:lstStyle/>
          <a:p>
            <a:r>
              <a:rPr lang="en-US" sz="2700" b="1" dirty="0">
                <a:solidFill>
                  <a:srgbClr val="EAAB00"/>
                </a:solidFill>
                <a:latin typeface="Calibri" panose="020F0502020204030204" pitchFamily="34" charset="0"/>
                <a:cs typeface="Calibri" panose="020F0502020204030204" pitchFamily="34" charset="0"/>
              </a:rPr>
              <a:t>Conclusion</a:t>
            </a:r>
          </a:p>
        </p:txBody>
      </p:sp>
      <p:sp>
        <p:nvSpPr>
          <p:cNvPr id="4" name="TextBox 3">
            <a:extLst>
              <a:ext uri="{FF2B5EF4-FFF2-40B4-BE49-F238E27FC236}">
                <a16:creationId xmlns:a16="http://schemas.microsoft.com/office/drawing/2014/main" id="{437051FA-29F3-E4A3-4DF2-8C1E4B4B0AD6}"/>
              </a:ext>
            </a:extLst>
          </p:cNvPr>
          <p:cNvSpPr txBox="1"/>
          <p:nvPr/>
        </p:nvSpPr>
        <p:spPr>
          <a:xfrm>
            <a:off x="510989" y="1638692"/>
            <a:ext cx="8346141" cy="2031325"/>
          </a:xfrm>
          <a:prstGeom prst="rect">
            <a:avLst/>
          </a:prstGeom>
          <a:noFill/>
        </p:spPr>
        <p:txBody>
          <a:bodyPr wrap="square" rtlCol="0">
            <a:spAutoFit/>
          </a:bodyPr>
          <a:lstStyle/>
          <a:p>
            <a:r>
              <a:rPr lang="en-US" dirty="0">
                <a:solidFill>
                  <a:srgbClr val="08335E"/>
                </a:solidFill>
                <a:latin typeface="Calibri" panose="020F0502020204030204" pitchFamily="34" charset="0"/>
                <a:cs typeface="Calibri" panose="020F0502020204030204" pitchFamily="34" charset="0"/>
              </a:rPr>
              <a:t>Random Forest emerged as the best-performing model in predicting bank customer churn due to its ability to handle a diverse set of features effectively and its robustness in capturing complex patterns within the data. </a:t>
            </a:r>
          </a:p>
          <a:p>
            <a:endParaRPr lang="en-US" dirty="0">
              <a:solidFill>
                <a:srgbClr val="08335E"/>
              </a:solidFill>
              <a:latin typeface="Calibri" panose="020F0502020204030204" pitchFamily="34" charset="0"/>
              <a:cs typeface="Calibri" panose="020F0502020204030204" pitchFamily="34" charset="0"/>
            </a:endParaRPr>
          </a:p>
          <a:p>
            <a:r>
              <a:rPr lang="en-US" dirty="0">
                <a:solidFill>
                  <a:srgbClr val="08335E"/>
                </a:solidFill>
                <a:latin typeface="Calibri" panose="020F0502020204030204" pitchFamily="34" charset="0"/>
                <a:cs typeface="Calibri" panose="020F0502020204030204" pitchFamily="34" charset="0"/>
              </a:rPr>
              <a:t>By leveraging multiple decision trees and combining their outputs, Random Forest significantly reduces overfitting and enhances prediction accuracy, making it a powerful tool in identifying at-risk customers.</a:t>
            </a:r>
          </a:p>
        </p:txBody>
      </p:sp>
    </p:spTree>
    <p:extLst>
      <p:ext uri="{BB962C8B-B14F-4D97-AF65-F5344CB8AC3E}">
        <p14:creationId xmlns:p14="http://schemas.microsoft.com/office/powerpoint/2010/main" val="2602430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943CFE-1E24-0952-C062-55ACD8E895FD}"/>
              </a:ext>
            </a:extLst>
          </p:cNvPr>
          <p:cNvSpPr>
            <a:spLocks noGrp="1"/>
          </p:cNvSpPr>
          <p:nvPr>
            <p:ph type="sldNum" sz="quarter" idx="12"/>
          </p:nvPr>
        </p:nvSpPr>
        <p:spPr/>
        <p:txBody>
          <a:bodyPr/>
          <a:lstStyle/>
          <a:p>
            <a:fld id="{5930B5CD-230D-41EA-8C44-E0031D6C1835}" type="slidenum">
              <a:rPr lang="en-ZA" smtClean="0"/>
              <a:t>19</a:t>
            </a:fld>
            <a:endParaRPr lang="en-ZA"/>
          </a:p>
        </p:txBody>
      </p:sp>
      <p:sp>
        <p:nvSpPr>
          <p:cNvPr id="3" name="Rectangle: Rounded Corners 2">
            <a:extLst>
              <a:ext uri="{FF2B5EF4-FFF2-40B4-BE49-F238E27FC236}">
                <a16:creationId xmlns:a16="http://schemas.microsoft.com/office/drawing/2014/main" id="{FFCFF683-A715-89AE-6652-D59FACAEF333}"/>
              </a:ext>
            </a:extLst>
          </p:cNvPr>
          <p:cNvSpPr/>
          <p:nvPr/>
        </p:nvSpPr>
        <p:spPr>
          <a:xfrm>
            <a:off x="1051664" y="1060144"/>
            <a:ext cx="7207623" cy="923365"/>
          </a:xfrm>
          <a:prstGeom prst="roundRect">
            <a:avLst/>
          </a:prstGeom>
          <a:solidFill>
            <a:srgbClr val="0833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4F1DDD5-9F2D-B5DE-4E1B-CFA388E59054}"/>
              </a:ext>
            </a:extLst>
          </p:cNvPr>
          <p:cNvSpPr txBox="1"/>
          <p:nvPr/>
        </p:nvSpPr>
        <p:spPr>
          <a:xfrm>
            <a:off x="1650654" y="1229438"/>
            <a:ext cx="6574505" cy="584775"/>
          </a:xfrm>
          <a:prstGeom prst="rect">
            <a:avLst/>
          </a:prstGeom>
          <a:noFill/>
        </p:spPr>
        <p:txBody>
          <a:bodyPr wrap="square" rtlCol="0">
            <a:spAutoFit/>
          </a:bodyPr>
          <a:lstStyle/>
          <a:p>
            <a:r>
              <a:rPr lang="en-US" sz="3200" b="1" dirty="0">
                <a:solidFill>
                  <a:srgbClr val="EAAB00"/>
                </a:solidFill>
                <a:latin typeface="Calibri" panose="020F0502020204030204" pitchFamily="34" charset="0"/>
                <a:ea typeface="ADLaM Display" panose="020F0502020204030204" pitchFamily="2" charset="0"/>
                <a:cs typeface="Calibri" panose="020F0502020204030204" pitchFamily="34" charset="0"/>
              </a:rPr>
              <a:t>Online Payment Fraud Detection</a:t>
            </a:r>
          </a:p>
        </p:txBody>
      </p:sp>
      <p:pic>
        <p:nvPicPr>
          <p:cNvPr id="6" name="Picture 5" descr="A computer screen with a person in a mask holding credit cards&#10;&#10;Description automatically generated">
            <a:extLst>
              <a:ext uri="{FF2B5EF4-FFF2-40B4-BE49-F238E27FC236}">
                <a16:creationId xmlns:a16="http://schemas.microsoft.com/office/drawing/2014/main" id="{EA8FBE51-A660-E7B2-33C6-926F2A7A413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809" b="90431" l="9883" r="91960">
                        <a14:foregroundMark x1="23953" y1="89952" x2="23953" y2="89952"/>
                        <a14:foregroundMark x1="73534" y1="76794" x2="73534" y2="76794"/>
                        <a14:foregroundMark x1="91960" y1="55742" x2="91960" y2="55742"/>
                        <a14:foregroundMark x1="89782" y1="59569" x2="89782" y2="59569"/>
                        <a14:foregroundMark x1="85595" y1="78708" x2="85595" y2="78708"/>
                        <a14:foregroundMark x1="74204" y1="77273" x2="74204" y2="77273"/>
                        <a14:foregroundMark x1="74204" y1="77273" x2="74204" y2="77273"/>
                        <a14:foregroundMark x1="74204" y1="77273" x2="74204" y2="77273"/>
                        <a14:foregroundMark x1="81240" y1="35885" x2="81240" y2="35885"/>
                        <a14:foregroundMark x1="85092" y1="73206" x2="87102" y2="90431"/>
                        <a14:foregroundMark x1="82580" y1="70813" x2="89782" y2="77751"/>
                        <a14:foregroundMark x1="79229" y1="70574" x2="60637" y2="89713"/>
                        <a14:foregroundMark x1="80235" y1="37321" x2="80402" y2="45694"/>
                      </a14:backgroundRemoval>
                    </a14:imgEffect>
                  </a14:imgLayer>
                </a14:imgProps>
              </a:ext>
              <a:ext uri="{28A0092B-C50C-407E-A947-70E740481C1C}">
                <a14:useLocalDpi xmlns:a14="http://schemas.microsoft.com/office/drawing/2010/main" val="0"/>
              </a:ext>
            </a:extLst>
          </a:blip>
          <a:stretch>
            <a:fillRect/>
          </a:stretch>
        </p:blipFill>
        <p:spPr>
          <a:xfrm>
            <a:off x="2293565" y="1983507"/>
            <a:ext cx="4516396" cy="3162234"/>
          </a:xfrm>
          <a:prstGeom prst="rect">
            <a:avLst/>
          </a:prstGeom>
        </p:spPr>
      </p:pic>
      <p:pic>
        <p:nvPicPr>
          <p:cNvPr id="8" name="Picture 7" descr="A red stamp with white text&#10;&#10;Description automatically generated">
            <a:extLst>
              <a:ext uri="{FF2B5EF4-FFF2-40B4-BE49-F238E27FC236}">
                <a16:creationId xmlns:a16="http://schemas.microsoft.com/office/drawing/2014/main" id="{28DD5680-FF12-8330-9A5E-9CF5FD65869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4509"/>
          <a:stretch/>
        </p:blipFill>
        <p:spPr>
          <a:xfrm>
            <a:off x="6100989" y="2141641"/>
            <a:ext cx="1417943" cy="1287359"/>
          </a:xfrm>
          <a:prstGeom prst="rect">
            <a:avLst/>
          </a:prstGeom>
        </p:spPr>
      </p:pic>
    </p:spTree>
    <p:extLst>
      <p:ext uri="{BB962C8B-B14F-4D97-AF65-F5344CB8AC3E}">
        <p14:creationId xmlns:p14="http://schemas.microsoft.com/office/powerpoint/2010/main" val="1370150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930B5CD-230D-41EA-8C44-E0031D6C1835}" type="slidenum">
              <a:rPr lang="en-ZA" smtClean="0"/>
              <a:t>2</a:t>
            </a:fld>
            <a:endParaRPr lang="en-ZA"/>
          </a:p>
        </p:txBody>
      </p:sp>
      <p:pic>
        <p:nvPicPr>
          <p:cNvPr id="4" name="Picture 3">
            <a:extLst>
              <a:ext uri="{FF2B5EF4-FFF2-40B4-BE49-F238E27FC236}">
                <a16:creationId xmlns:a16="http://schemas.microsoft.com/office/drawing/2014/main" id="{591BFD4E-E4D9-48A8-AD61-473F011007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677247"/>
          </a:xfrm>
          <a:prstGeom prst="rect">
            <a:avLst/>
          </a:prstGeom>
        </p:spPr>
      </p:pic>
    </p:spTree>
    <p:extLst>
      <p:ext uri="{BB962C8B-B14F-4D97-AF65-F5344CB8AC3E}">
        <p14:creationId xmlns:p14="http://schemas.microsoft.com/office/powerpoint/2010/main" val="804050911"/>
      </p:ext>
    </p:extLst>
  </p:cSld>
  <p:clrMapOvr>
    <a:masterClrMapping/>
  </p:clrMapOvr>
  <p:transition spd="med">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C6D0D7-BF5E-2BE2-3DB0-3E046560B68D}"/>
              </a:ext>
            </a:extLst>
          </p:cNvPr>
          <p:cNvSpPr>
            <a:spLocks noGrp="1"/>
          </p:cNvSpPr>
          <p:nvPr>
            <p:ph type="sldNum" sz="quarter" idx="12"/>
          </p:nvPr>
        </p:nvSpPr>
        <p:spPr/>
        <p:txBody>
          <a:bodyPr/>
          <a:lstStyle/>
          <a:p>
            <a:fld id="{5930B5CD-230D-41EA-8C44-E0031D6C1835}" type="slidenum">
              <a:rPr lang="en-ZA" smtClean="0"/>
              <a:t>20</a:t>
            </a:fld>
            <a:endParaRPr lang="en-ZA"/>
          </a:p>
        </p:txBody>
      </p:sp>
      <p:sp>
        <p:nvSpPr>
          <p:cNvPr id="3" name="TextBox 2">
            <a:extLst>
              <a:ext uri="{FF2B5EF4-FFF2-40B4-BE49-F238E27FC236}">
                <a16:creationId xmlns:a16="http://schemas.microsoft.com/office/drawing/2014/main" id="{DC4246E9-72D3-D2A1-1854-1578EF3239B4}"/>
              </a:ext>
            </a:extLst>
          </p:cNvPr>
          <p:cNvSpPr txBox="1"/>
          <p:nvPr/>
        </p:nvSpPr>
        <p:spPr>
          <a:xfrm>
            <a:off x="259976" y="88351"/>
            <a:ext cx="6176682" cy="584775"/>
          </a:xfrm>
          <a:prstGeom prst="rect">
            <a:avLst/>
          </a:prstGeom>
          <a:noFill/>
        </p:spPr>
        <p:txBody>
          <a:bodyPr wrap="square" rtlCol="0">
            <a:spAutoFit/>
          </a:bodyPr>
          <a:lstStyle/>
          <a:p>
            <a:r>
              <a:rPr lang="en-US" sz="3200" b="1" dirty="0">
                <a:solidFill>
                  <a:srgbClr val="EAAB00"/>
                </a:solidFill>
              </a:rPr>
              <a:t>Introduction</a:t>
            </a:r>
          </a:p>
        </p:txBody>
      </p:sp>
      <p:pic>
        <p:nvPicPr>
          <p:cNvPr id="8" name="Picture 7" descr="A cartoon character looking at a red question mark&#10;&#10;Description automatically generated">
            <a:extLst>
              <a:ext uri="{FF2B5EF4-FFF2-40B4-BE49-F238E27FC236}">
                <a16:creationId xmlns:a16="http://schemas.microsoft.com/office/drawing/2014/main" id="{EED330E2-01E2-0BEA-DEE2-F19AE525AD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199" y="3747247"/>
            <a:ext cx="2644589" cy="3182471"/>
          </a:xfrm>
          <a:prstGeom prst="rect">
            <a:avLst/>
          </a:prstGeom>
        </p:spPr>
      </p:pic>
      <p:sp>
        <p:nvSpPr>
          <p:cNvPr id="7" name="TextBox 6">
            <a:extLst>
              <a:ext uri="{FF2B5EF4-FFF2-40B4-BE49-F238E27FC236}">
                <a16:creationId xmlns:a16="http://schemas.microsoft.com/office/drawing/2014/main" id="{B33B383A-B018-9FBB-212A-5CD18639965A}"/>
              </a:ext>
            </a:extLst>
          </p:cNvPr>
          <p:cNvSpPr txBox="1"/>
          <p:nvPr/>
        </p:nvSpPr>
        <p:spPr>
          <a:xfrm>
            <a:off x="259975" y="866808"/>
            <a:ext cx="8570259" cy="3139321"/>
          </a:xfrm>
          <a:prstGeom prst="rect">
            <a:avLst/>
          </a:prstGeom>
          <a:noFill/>
        </p:spPr>
        <p:txBody>
          <a:bodyPr wrap="square" rtlCol="0">
            <a:spAutoFit/>
          </a:bodyPr>
          <a:lstStyle/>
          <a:p>
            <a:r>
              <a:rPr lang="en-US" dirty="0">
                <a:solidFill>
                  <a:srgbClr val="08335E"/>
                </a:solidFill>
                <a:latin typeface="Calibri" panose="020F0502020204030204" pitchFamily="34" charset="0"/>
                <a:cs typeface="Calibri" panose="020F0502020204030204" pitchFamily="34" charset="0"/>
              </a:rPr>
              <a:t>In our ever-connected digital world, online payments have transformed the way we live, work, and do business. With a simple click, we can transfer funds, make purchases, and access services from anywhere in the world. However, as this convenience grows, so too does the complexity of threats that target our financial security.</a:t>
            </a:r>
          </a:p>
          <a:p>
            <a:endParaRPr lang="en-US" dirty="0">
              <a:solidFill>
                <a:srgbClr val="08335E"/>
              </a:solidFill>
              <a:latin typeface="Calibri" panose="020F0502020204030204" pitchFamily="34" charset="0"/>
              <a:cs typeface="Calibri" panose="020F0502020204030204" pitchFamily="34" charset="0"/>
            </a:endParaRPr>
          </a:p>
          <a:p>
            <a:r>
              <a:rPr lang="en-US" dirty="0">
                <a:solidFill>
                  <a:srgbClr val="08335E"/>
                </a:solidFill>
                <a:latin typeface="Calibri" panose="020F0502020204030204" pitchFamily="34" charset="0"/>
                <a:cs typeface="Calibri" panose="020F0502020204030204" pitchFamily="34" charset="0"/>
              </a:rPr>
              <a:t>But what if we could turn the tide? What if, instead of playing catch-up with fraudsters, we could anticipate their moves and stop fraud in its tracks? This is where machine learning steps in as a game-changer.</a:t>
            </a:r>
          </a:p>
          <a:p>
            <a:endParaRPr lang="en-US" dirty="0">
              <a:solidFill>
                <a:srgbClr val="08335E"/>
              </a:solidFill>
              <a:latin typeface="Calibri" panose="020F0502020204030204" pitchFamily="34" charset="0"/>
              <a:cs typeface="Calibri" panose="020F0502020204030204" pitchFamily="34" charset="0"/>
            </a:endParaRPr>
          </a:p>
          <a:p>
            <a:r>
              <a:rPr lang="en-US" sz="1800" dirty="0">
                <a:solidFill>
                  <a:srgbClr val="032F5E"/>
                </a:solidFill>
                <a:latin typeface="Calibri" panose="020F0502020204030204" pitchFamily="34" charset="0"/>
                <a:cs typeface="Calibri" panose="020F0502020204030204" pitchFamily="34" charset="0"/>
              </a:rPr>
              <a:t>By leveraging the most  efficient algorithm, we effectively detect and prevent fraud, ensuring a safer online payment experience.</a:t>
            </a:r>
            <a:endParaRPr lang="en-US" dirty="0">
              <a:solidFill>
                <a:srgbClr val="08335E"/>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25059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A9CF07-AE79-EF51-8E46-8339B1FD9CD1}"/>
              </a:ext>
            </a:extLst>
          </p:cNvPr>
          <p:cNvSpPr>
            <a:spLocks noGrp="1"/>
          </p:cNvSpPr>
          <p:nvPr>
            <p:ph type="sldNum" sz="quarter" idx="12"/>
          </p:nvPr>
        </p:nvSpPr>
        <p:spPr/>
        <p:txBody>
          <a:bodyPr/>
          <a:lstStyle/>
          <a:p>
            <a:fld id="{5930B5CD-230D-41EA-8C44-E0031D6C1835}" type="slidenum">
              <a:rPr lang="en-ZA" smtClean="0"/>
              <a:t>21</a:t>
            </a:fld>
            <a:endParaRPr lang="en-ZA"/>
          </a:p>
        </p:txBody>
      </p:sp>
      <p:sp>
        <p:nvSpPr>
          <p:cNvPr id="3" name="TextBox 2">
            <a:extLst>
              <a:ext uri="{FF2B5EF4-FFF2-40B4-BE49-F238E27FC236}">
                <a16:creationId xmlns:a16="http://schemas.microsoft.com/office/drawing/2014/main" id="{2A6BDC9A-45BF-E9FD-B8E3-C426710A4012}"/>
              </a:ext>
            </a:extLst>
          </p:cNvPr>
          <p:cNvSpPr txBox="1"/>
          <p:nvPr/>
        </p:nvSpPr>
        <p:spPr>
          <a:xfrm>
            <a:off x="259976" y="119128"/>
            <a:ext cx="6176682" cy="553998"/>
          </a:xfrm>
          <a:prstGeom prst="rect">
            <a:avLst/>
          </a:prstGeom>
          <a:noFill/>
        </p:spPr>
        <p:txBody>
          <a:bodyPr wrap="square" rtlCol="0">
            <a:spAutoFit/>
          </a:bodyPr>
          <a:lstStyle/>
          <a:p>
            <a:r>
              <a:rPr lang="en-US" sz="3000" b="1" dirty="0">
                <a:solidFill>
                  <a:srgbClr val="EAAB00"/>
                </a:solidFill>
                <a:latin typeface="Calibri" panose="020F0502020204030204" pitchFamily="34" charset="0"/>
                <a:cs typeface="Calibri" panose="020F0502020204030204" pitchFamily="34" charset="0"/>
              </a:rPr>
              <a:t>About the Dataset</a:t>
            </a:r>
          </a:p>
        </p:txBody>
      </p:sp>
      <p:sp>
        <p:nvSpPr>
          <p:cNvPr id="4" name="TextBox 3">
            <a:extLst>
              <a:ext uri="{FF2B5EF4-FFF2-40B4-BE49-F238E27FC236}">
                <a16:creationId xmlns:a16="http://schemas.microsoft.com/office/drawing/2014/main" id="{FA2B4713-9AC2-D428-9481-8463B272CDEF}"/>
              </a:ext>
            </a:extLst>
          </p:cNvPr>
          <p:cNvSpPr txBox="1"/>
          <p:nvPr/>
        </p:nvSpPr>
        <p:spPr>
          <a:xfrm>
            <a:off x="318247" y="856379"/>
            <a:ext cx="8274423" cy="369332"/>
          </a:xfrm>
          <a:prstGeom prst="rect">
            <a:avLst/>
          </a:prstGeom>
          <a:noFill/>
        </p:spPr>
        <p:txBody>
          <a:bodyPr wrap="square" rtlCol="0">
            <a:spAutoFit/>
          </a:bodyPr>
          <a:lstStyle/>
          <a:p>
            <a:r>
              <a:rPr lang="en-US" dirty="0">
                <a:solidFill>
                  <a:srgbClr val="08335E"/>
                </a:solidFill>
                <a:latin typeface="Calibri" panose="020F0502020204030204" pitchFamily="34" charset="0"/>
                <a:cs typeface="Calibri" panose="020F0502020204030204" pitchFamily="34" charset="0"/>
              </a:rPr>
              <a:t>Data Source: Kaggle</a:t>
            </a:r>
          </a:p>
        </p:txBody>
      </p:sp>
      <p:sp>
        <p:nvSpPr>
          <p:cNvPr id="6" name="TextBox 5">
            <a:extLst>
              <a:ext uri="{FF2B5EF4-FFF2-40B4-BE49-F238E27FC236}">
                <a16:creationId xmlns:a16="http://schemas.microsoft.com/office/drawing/2014/main" id="{31D0690D-4DFC-CCD8-B7D9-7569DBD72685}"/>
              </a:ext>
            </a:extLst>
          </p:cNvPr>
          <p:cNvSpPr txBox="1"/>
          <p:nvPr/>
        </p:nvSpPr>
        <p:spPr>
          <a:xfrm>
            <a:off x="443329" y="3073109"/>
            <a:ext cx="6687045" cy="553998"/>
          </a:xfrm>
          <a:prstGeom prst="rect">
            <a:avLst/>
          </a:prstGeom>
          <a:noFill/>
        </p:spPr>
        <p:txBody>
          <a:bodyPr wrap="square" rtlCol="0">
            <a:spAutoFit/>
          </a:bodyPr>
          <a:lstStyle/>
          <a:p>
            <a:r>
              <a:rPr lang="en-US" sz="3000" b="1" dirty="0">
                <a:solidFill>
                  <a:srgbClr val="EAAB00"/>
                </a:solidFill>
                <a:latin typeface="Calibri" panose="020F0502020204030204" pitchFamily="34" charset="0"/>
                <a:cs typeface="Calibri" panose="020F0502020204030204" pitchFamily="34" charset="0"/>
              </a:rPr>
              <a:t>Approach taken to predict Online Fraud</a:t>
            </a:r>
          </a:p>
        </p:txBody>
      </p:sp>
      <p:sp>
        <p:nvSpPr>
          <p:cNvPr id="7" name="TextBox 6">
            <a:extLst>
              <a:ext uri="{FF2B5EF4-FFF2-40B4-BE49-F238E27FC236}">
                <a16:creationId xmlns:a16="http://schemas.microsoft.com/office/drawing/2014/main" id="{7E20D237-572D-1B09-0BC8-D2948120123C}"/>
              </a:ext>
            </a:extLst>
          </p:cNvPr>
          <p:cNvSpPr txBox="1"/>
          <p:nvPr/>
        </p:nvSpPr>
        <p:spPr>
          <a:xfrm>
            <a:off x="318247" y="3670645"/>
            <a:ext cx="8507506" cy="1815882"/>
          </a:xfrm>
          <a:prstGeom prst="rect">
            <a:avLst/>
          </a:prstGeom>
          <a:noFill/>
        </p:spPr>
        <p:txBody>
          <a:bodyPr wrap="square" rtlCol="0">
            <a:spAutoFit/>
          </a:bodyPr>
          <a:lstStyle/>
          <a:p>
            <a:pPr marL="342900" indent="-342900">
              <a:buAutoNum type="arabicPeriod"/>
            </a:pPr>
            <a:r>
              <a:rPr lang="en-US" sz="1600" b="1" dirty="0">
                <a:solidFill>
                  <a:srgbClr val="08335E"/>
                </a:solidFill>
                <a:latin typeface="Calibri" panose="020F0502020204030204" pitchFamily="34" charset="0"/>
                <a:cs typeface="Calibri" panose="020F0502020204030204" pitchFamily="34" charset="0"/>
              </a:rPr>
              <a:t>Data Collection and Loading: </a:t>
            </a:r>
            <a:r>
              <a:rPr lang="en-US" sz="1600" dirty="0">
                <a:solidFill>
                  <a:srgbClr val="08335E"/>
                </a:solidFill>
                <a:latin typeface="Calibri" panose="020F0502020204030204" pitchFamily="34" charset="0"/>
                <a:cs typeface="Calibri" panose="020F0502020204030204" pitchFamily="34" charset="0"/>
              </a:rPr>
              <a:t>Gathered and loaded the dataset. </a:t>
            </a:r>
          </a:p>
          <a:p>
            <a:pPr marL="342900" indent="-342900">
              <a:buAutoNum type="arabicPeriod"/>
            </a:pPr>
            <a:r>
              <a:rPr lang="en-US" sz="1600" b="1" dirty="0">
                <a:solidFill>
                  <a:srgbClr val="08335E"/>
                </a:solidFill>
                <a:latin typeface="Calibri" panose="020F0502020204030204" pitchFamily="34" charset="0"/>
                <a:cs typeface="Calibri" panose="020F0502020204030204" pitchFamily="34" charset="0"/>
              </a:rPr>
              <a:t>Data Exploration and Cleaning: </a:t>
            </a:r>
            <a:r>
              <a:rPr lang="en-US" sz="1600" dirty="0">
                <a:solidFill>
                  <a:srgbClr val="08335E"/>
                </a:solidFill>
                <a:latin typeface="Calibri" panose="020F0502020204030204" pitchFamily="34" charset="0"/>
                <a:cs typeface="Calibri" panose="020F0502020204030204" pitchFamily="34" charset="0"/>
              </a:rPr>
              <a:t>Explored the dataset and check for missing values. </a:t>
            </a:r>
          </a:p>
          <a:p>
            <a:pPr marL="342900" indent="-342900">
              <a:buAutoNum type="arabicPeriod"/>
            </a:pPr>
            <a:r>
              <a:rPr lang="en-US" sz="1600" b="1" dirty="0">
                <a:solidFill>
                  <a:srgbClr val="08335E"/>
                </a:solidFill>
                <a:latin typeface="Calibri" panose="020F0502020204030204" pitchFamily="34" charset="0"/>
                <a:cs typeface="Calibri" panose="020F0502020204030204" pitchFamily="34" charset="0"/>
              </a:rPr>
              <a:t>Data Preprocessing: </a:t>
            </a:r>
            <a:r>
              <a:rPr lang="en-US" sz="1600" dirty="0">
                <a:solidFill>
                  <a:srgbClr val="08335E"/>
                </a:solidFill>
                <a:latin typeface="Calibri" panose="020F0502020204030204" pitchFamily="34" charset="0"/>
                <a:cs typeface="Calibri" panose="020F0502020204030204" pitchFamily="34" charset="0"/>
              </a:rPr>
              <a:t>Encoded categorical variables, scaled features, and split the data. </a:t>
            </a:r>
          </a:p>
          <a:p>
            <a:pPr marL="342900" indent="-342900">
              <a:buAutoNum type="arabicPeriod"/>
            </a:pPr>
            <a:r>
              <a:rPr lang="en-US" sz="1600" b="1" dirty="0">
                <a:solidFill>
                  <a:srgbClr val="08335E"/>
                </a:solidFill>
                <a:latin typeface="Calibri" panose="020F0502020204030204" pitchFamily="34" charset="0"/>
                <a:cs typeface="Calibri" panose="020F0502020204030204" pitchFamily="34" charset="0"/>
              </a:rPr>
              <a:t>Model Training: </a:t>
            </a:r>
            <a:r>
              <a:rPr lang="en-US" sz="1600" dirty="0">
                <a:solidFill>
                  <a:srgbClr val="08335E"/>
                </a:solidFill>
                <a:latin typeface="Calibri" panose="020F0502020204030204" pitchFamily="34" charset="0"/>
                <a:cs typeface="Calibri" panose="020F0502020204030204" pitchFamily="34" charset="0"/>
              </a:rPr>
              <a:t>Trained the model using algorithms such as </a:t>
            </a:r>
            <a:r>
              <a:rPr lang="en-US" sz="1600" b="1" dirty="0">
                <a:solidFill>
                  <a:srgbClr val="08335E"/>
                </a:solidFill>
                <a:latin typeface="Calibri" panose="020F0502020204030204" pitchFamily="34" charset="0"/>
                <a:cs typeface="Calibri" panose="020F0502020204030204" pitchFamily="34" charset="0"/>
              </a:rPr>
              <a:t>Random Forest, Decision Tree, Logistic Regression, SVC, KNN </a:t>
            </a:r>
          </a:p>
          <a:p>
            <a:pPr marL="342900" indent="-342900">
              <a:buAutoNum type="arabicPeriod"/>
            </a:pPr>
            <a:r>
              <a:rPr lang="en-US" sz="1600" b="1" dirty="0">
                <a:solidFill>
                  <a:srgbClr val="08335E"/>
                </a:solidFill>
                <a:latin typeface="Calibri" panose="020F0502020204030204" pitchFamily="34" charset="0"/>
                <a:cs typeface="Calibri" panose="020F0502020204030204" pitchFamily="34" charset="0"/>
              </a:rPr>
              <a:t>Model Evaluation: </a:t>
            </a:r>
            <a:r>
              <a:rPr lang="en-US" sz="1600" dirty="0">
                <a:solidFill>
                  <a:srgbClr val="08335E"/>
                </a:solidFill>
                <a:latin typeface="Calibri" panose="020F0502020204030204" pitchFamily="34" charset="0"/>
                <a:cs typeface="Calibri" panose="020F0502020204030204" pitchFamily="34" charset="0"/>
              </a:rPr>
              <a:t>Evaluated the model using accuracy, precision, recall and f1-score to determine the most optimal model for prediction</a:t>
            </a:r>
          </a:p>
        </p:txBody>
      </p:sp>
      <p:sp>
        <p:nvSpPr>
          <p:cNvPr id="11" name="Rectangle 2">
            <a:extLst>
              <a:ext uri="{FF2B5EF4-FFF2-40B4-BE49-F238E27FC236}">
                <a16:creationId xmlns:a16="http://schemas.microsoft.com/office/drawing/2014/main" id="{F299B6C8-B37D-2730-5231-B9A4808ED13C}"/>
              </a:ext>
            </a:extLst>
          </p:cNvPr>
          <p:cNvSpPr>
            <a:spLocks noChangeArrowheads="1"/>
          </p:cNvSpPr>
          <p:nvPr/>
        </p:nvSpPr>
        <p:spPr bwMode="auto">
          <a:xfrm>
            <a:off x="922519" y="2078846"/>
            <a:ext cx="7719458"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rgbClr val="08335E"/>
                </a:solidFill>
                <a:effectLst/>
                <a:latin typeface="Calibri" panose="020F0502020204030204" pitchFamily="34" charset="0"/>
                <a:cs typeface="Calibri" panose="020F0502020204030204" pitchFamily="34" charset="0"/>
              </a:rPr>
              <a:t>Data </a:t>
            </a:r>
            <a:r>
              <a:rPr lang="en-US" altLang="en-US" sz="1600" b="1" i="1" dirty="0">
                <a:solidFill>
                  <a:srgbClr val="08335E"/>
                </a:solidFill>
                <a:latin typeface="Calibri" panose="020F0502020204030204" pitchFamily="34" charset="0"/>
                <a:cs typeface="Calibri" panose="020F0502020204030204" pitchFamily="34" charset="0"/>
              </a:rPr>
              <a:t>Features: </a:t>
            </a:r>
            <a:r>
              <a:rPr lang="en-US" sz="1600" i="1" dirty="0">
                <a:solidFill>
                  <a:srgbClr val="032F5E"/>
                </a:solidFill>
                <a:latin typeface="Calibri" panose="020F0502020204030204" pitchFamily="34" charset="0"/>
                <a:cs typeface="Calibri" panose="020F0502020204030204" pitchFamily="34" charset="0"/>
              </a:rPr>
              <a:t>Time, type(transfer, debit, cash-in, cash-out, payment), amount of the transaction, balance before </a:t>
            </a:r>
            <a:r>
              <a:rPr lang="en-US" sz="1600" i="1" dirty="0" err="1">
                <a:solidFill>
                  <a:srgbClr val="032F5E"/>
                </a:solidFill>
                <a:latin typeface="Calibri" panose="020F0502020204030204" pitchFamily="34" charset="0"/>
                <a:cs typeface="Calibri" panose="020F0502020204030204" pitchFamily="34" charset="0"/>
              </a:rPr>
              <a:t>transt</a:t>
            </a:r>
            <a:r>
              <a:rPr lang="en-US" sz="1600" i="1" dirty="0">
                <a:solidFill>
                  <a:srgbClr val="032F5E"/>
                </a:solidFill>
                <a:latin typeface="Calibri" panose="020F0502020204030204" pitchFamily="34" charset="0"/>
                <a:cs typeface="Calibri" panose="020F0502020204030204" pitchFamily="34" charset="0"/>
              </a:rPr>
              <a:t>, balance after </a:t>
            </a:r>
            <a:r>
              <a:rPr lang="en-US" sz="1600" i="1" dirty="0" err="1">
                <a:solidFill>
                  <a:srgbClr val="032F5E"/>
                </a:solidFill>
                <a:latin typeface="Calibri" panose="020F0502020204030204" pitchFamily="34" charset="0"/>
                <a:cs typeface="Calibri" panose="020F0502020204030204" pitchFamily="34" charset="0"/>
              </a:rPr>
              <a:t>transt</a:t>
            </a:r>
            <a:r>
              <a:rPr lang="en-US" sz="1600" i="1" dirty="0">
                <a:solidFill>
                  <a:srgbClr val="032F5E"/>
                </a:solidFill>
                <a:latin typeface="Calibri" panose="020F0502020204030204" pitchFamily="34" charset="0"/>
                <a:cs typeface="Calibri" panose="020F0502020204030204" pitchFamily="34" charset="0"/>
              </a:rPr>
              <a:t>, sender of the </a:t>
            </a:r>
            <a:r>
              <a:rPr lang="en-US" sz="1600" i="1" dirty="0" err="1">
                <a:solidFill>
                  <a:srgbClr val="032F5E"/>
                </a:solidFill>
                <a:latin typeface="Calibri" panose="020F0502020204030204" pitchFamily="34" charset="0"/>
                <a:cs typeface="Calibri" panose="020F0502020204030204" pitchFamily="34" charset="0"/>
              </a:rPr>
              <a:t>transt</a:t>
            </a:r>
            <a:r>
              <a:rPr lang="en-US" sz="1600" i="1" dirty="0">
                <a:solidFill>
                  <a:srgbClr val="032F5E"/>
                </a:solidFill>
                <a:latin typeface="Calibri" panose="020F0502020204030204" pitchFamily="34" charset="0"/>
                <a:cs typeface="Calibri" panose="020F0502020204030204" pitchFamily="34" charset="0"/>
              </a:rPr>
              <a:t>, recipient of </a:t>
            </a:r>
            <a:r>
              <a:rPr lang="en-US" sz="1600" i="1" dirty="0" err="1">
                <a:solidFill>
                  <a:srgbClr val="032F5E"/>
                </a:solidFill>
                <a:latin typeface="Calibri" panose="020F0502020204030204" pitchFamily="34" charset="0"/>
                <a:cs typeface="Calibri" panose="020F0502020204030204" pitchFamily="34" charset="0"/>
              </a:rPr>
              <a:t>transt</a:t>
            </a:r>
            <a:r>
              <a:rPr lang="en-US" sz="1600" i="1" dirty="0">
                <a:solidFill>
                  <a:srgbClr val="032F5E"/>
                </a:solidFill>
                <a:latin typeface="Calibri" panose="020F0502020204030204" pitchFamily="34" charset="0"/>
                <a:cs typeface="Calibri" panose="020F0502020204030204" pitchFamily="34" charset="0"/>
              </a:rPr>
              <a:t>, balance of recipient before </a:t>
            </a:r>
            <a:r>
              <a:rPr lang="en-US" sz="1600" i="1" dirty="0" err="1">
                <a:solidFill>
                  <a:srgbClr val="032F5E"/>
                </a:solidFill>
                <a:latin typeface="Calibri" panose="020F0502020204030204" pitchFamily="34" charset="0"/>
                <a:cs typeface="Calibri" panose="020F0502020204030204" pitchFamily="34" charset="0"/>
              </a:rPr>
              <a:t>transt</a:t>
            </a:r>
            <a:r>
              <a:rPr lang="en-US" sz="1600" i="1" dirty="0">
                <a:solidFill>
                  <a:srgbClr val="032F5E"/>
                </a:solidFill>
                <a:latin typeface="Calibri" panose="020F0502020204030204" pitchFamily="34" charset="0"/>
                <a:cs typeface="Calibri" panose="020F0502020204030204" pitchFamily="34" charset="0"/>
              </a:rPr>
              <a:t>, balance of recipient after </a:t>
            </a:r>
            <a:r>
              <a:rPr lang="en-US" sz="1600" i="1" dirty="0" err="1">
                <a:solidFill>
                  <a:srgbClr val="032F5E"/>
                </a:solidFill>
                <a:latin typeface="Calibri" panose="020F0502020204030204" pitchFamily="34" charset="0"/>
                <a:cs typeface="Calibri" panose="020F0502020204030204" pitchFamily="34" charset="0"/>
              </a:rPr>
              <a:t>transt</a:t>
            </a:r>
            <a:r>
              <a:rPr lang="en-US" sz="1600" i="1" dirty="0">
                <a:solidFill>
                  <a:srgbClr val="032F5E"/>
                </a:solidFill>
                <a:latin typeface="Calibri" panose="020F0502020204030204" pitchFamily="34" charset="0"/>
                <a:cs typeface="Calibri" panose="020F0502020204030204" pitchFamily="34" charset="0"/>
              </a:rPr>
              <a:t>, is fraud or not</a:t>
            </a:r>
            <a:endParaRPr kumimoji="0" lang="en-US" altLang="en-US" sz="1600" b="0" i="1" u="none" strike="noStrike" cap="none" normalizeH="0" baseline="0" dirty="0">
              <a:ln>
                <a:noFill/>
              </a:ln>
              <a:solidFill>
                <a:srgbClr val="08335E"/>
              </a:solidFill>
              <a:effectLst/>
              <a:latin typeface="Calibri" panose="020F0502020204030204" pitchFamily="34" charset="0"/>
              <a:cs typeface="Calibri" panose="020F0502020204030204" pitchFamily="34" charset="0"/>
            </a:endParaRPr>
          </a:p>
        </p:txBody>
      </p:sp>
      <p:graphicFrame>
        <p:nvGraphicFramePr>
          <p:cNvPr id="8" name="Table 7">
            <a:extLst>
              <a:ext uri="{FF2B5EF4-FFF2-40B4-BE49-F238E27FC236}">
                <a16:creationId xmlns:a16="http://schemas.microsoft.com/office/drawing/2014/main" id="{A01878B4-D4E5-531B-0DDF-9C5CE9835045}"/>
              </a:ext>
            </a:extLst>
          </p:cNvPr>
          <p:cNvGraphicFramePr>
            <a:graphicFrameLocks noGrp="1"/>
          </p:cNvGraphicFramePr>
          <p:nvPr>
            <p:extLst>
              <p:ext uri="{D42A27DB-BD31-4B8C-83A1-F6EECF244321}">
                <p14:modId xmlns:p14="http://schemas.microsoft.com/office/powerpoint/2010/main" val="56732922"/>
              </p:ext>
            </p:extLst>
          </p:nvPr>
        </p:nvGraphicFramePr>
        <p:xfrm>
          <a:off x="922519" y="1219953"/>
          <a:ext cx="7298962" cy="675640"/>
        </p:xfrm>
        <a:graphic>
          <a:graphicData uri="http://schemas.openxmlformats.org/drawingml/2006/table">
            <a:tbl>
              <a:tblPr firstRow="1" bandRow="1">
                <a:tableStyleId>{00A15C55-8517-42AA-B614-E9B94910E393}</a:tableStyleId>
              </a:tblPr>
              <a:tblGrid>
                <a:gridCol w="2869664">
                  <a:extLst>
                    <a:ext uri="{9D8B030D-6E8A-4147-A177-3AD203B41FA5}">
                      <a16:colId xmlns:a16="http://schemas.microsoft.com/office/drawing/2014/main" val="2389105748"/>
                    </a:ext>
                  </a:extLst>
                </a:gridCol>
                <a:gridCol w="1927299">
                  <a:extLst>
                    <a:ext uri="{9D8B030D-6E8A-4147-A177-3AD203B41FA5}">
                      <a16:colId xmlns:a16="http://schemas.microsoft.com/office/drawing/2014/main" val="3515032849"/>
                    </a:ext>
                  </a:extLst>
                </a:gridCol>
                <a:gridCol w="2501999">
                  <a:extLst>
                    <a:ext uri="{9D8B030D-6E8A-4147-A177-3AD203B41FA5}">
                      <a16:colId xmlns:a16="http://schemas.microsoft.com/office/drawing/2014/main" val="1281327144"/>
                    </a:ext>
                  </a:extLst>
                </a:gridCol>
              </a:tblGrid>
              <a:tr h="370840">
                <a:tc>
                  <a:txBody>
                    <a:bodyPr/>
                    <a:lstStyle/>
                    <a:p>
                      <a:pPr algn="ctr"/>
                      <a:r>
                        <a:rPr lang="en-US" sz="1400" b="1" dirty="0">
                          <a:solidFill>
                            <a:srgbClr val="EAAB00"/>
                          </a:solidFill>
                        </a:rPr>
                        <a:t>Number of Samples</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022E64"/>
                    </a:solidFill>
                  </a:tcPr>
                </a:tc>
                <a:tc>
                  <a:txBody>
                    <a:bodyPr/>
                    <a:lstStyle/>
                    <a:p>
                      <a:pPr algn="ctr"/>
                      <a:r>
                        <a:rPr lang="en-US" sz="1400" b="1" dirty="0">
                          <a:solidFill>
                            <a:srgbClr val="EAAB00"/>
                          </a:solidFill>
                        </a:rPr>
                        <a:t>Number of Features</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022E64"/>
                    </a:solidFill>
                  </a:tcPr>
                </a:tc>
                <a:tc>
                  <a:txBody>
                    <a:bodyPr/>
                    <a:lstStyle/>
                    <a:p>
                      <a:pPr algn="ctr"/>
                      <a:r>
                        <a:rPr lang="en-US" sz="1400" b="1" dirty="0">
                          <a:solidFill>
                            <a:srgbClr val="EAAB00"/>
                          </a:solidFill>
                        </a:rPr>
                        <a:t>Number of Target Classes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22E64"/>
                    </a:solidFill>
                  </a:tcPr>
                </a:tc>
                <a:extLst>
                  <a:ext uri="{0D108BD9-81ED-4DB2-BD59-A6C34878D82A}">
                    <a16:rowId xmlns:a16="http://schemas.microsoft.com/office/drawing/2014/main" val="2743810126"/>
                  </a:ext>
                </a:extLst>
              </a:tr>
              <a:tr h="252207">
                <a:tc>
                  <a:txBody>
                    <a:bodyPr/>
                    <a:lstStyle/>
                    <a:p>
                      <a:pPr algn="ctr"/>
                      <a:r>
                        <a:rPr lang="en-US" sz="1400" b="1" i="0" kern="1200" dirty="0">
                          <a:solidFill>
                            <a:srgbClr val="032F5E"/>
                          </a:solidFill>
                          <a:effectLst/>
                          <a:latin typeface="Calibri" panose="020F0502020204030204" pitchFamily="34" charset="0"/>
                          <a:ea typeface="+mn-ea"/>
                          <a:cs typeface="Calibri" panose="020F0502020204030204" pitchFamily="34" charset="0"/>
                        </a:rPr>
                        <a:t>1,048,575</a:t>
                      </a:r>
                      <a:endParaRPr lang="en-US" sz="1400" b="1" dirty="0">
                        <a:solidFill>
                          <a:srgbClr val="032F5E"/>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solidFill>
                            <a:srgbClr val="032F5E"/>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1" dirty="0">
                          <a:solidFill>
                            <a:srgbClr val="032F5E"/>
                          </a:solidFill>
                        </a:rPr>
                        <a:t>2 (Fraud, Not Fraud)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82519118"/>
                  </a:ext>
                </a:extLst>
              </a:tr>
            </a:tbl>
          </a:graphicData>
        </a:graphic>
      </p:graphicFrame>
    </p:spTree>
    <p:extLst>
      <p:ext uri="{BB962C8B-B14F-4D97-AF65-F5344CB8AC3E}">
        <p14:creationId xmlns:p14="http://schemas.microsoft.com/office/powerpoint/2010/main" val="4180778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B1498B-7B4D-25D6-3EA1-C13631DB177D}"/>
              </a:ext>
            </a:extLst>
          </p:cNvPr>
          <p:cNvSpPr>
            <a:spLocks noGrp="1"/>
          </p:cNvSpPr>
          <p:nvPr>
            <p:ph type="sldNum" sz="quarter" idx="12"/>
          </p:nvPr>
        </p:nvSpPr>
        <p:spPr/>
        <p:txBody>
          <a:bodyPr/>
          <a:lstStyle/>
          <a:p>
            <a:fld id="{5930B5CD-230D-41EA-8C44-E0031D6C1835}" type="slidenum">
              <a:rPr lang="en-ZA" smtClean="0"/>
              <a:t>22</a:t>
            </a:fld>
            <a:endParaRPr lang="en-ZA"/>
          </a:p>
        </p:txBody>
      </p:sp>
      <p:sp>
        <p:nvSpPr>
          <p:cNvPr id="3" name="TextBox 2">
            <a:extLst>
              <a:ext uri="{FF2B5EF4-FFF2-40B4-BE49-F238E27FC236}">
                <a16:creationId xmlns:a16="http://schemas.microsoft.com/office/drawing/2014/main" id="{D5167C4B-4213-6A28-8596-E2DA607F2349}"/>
              </a:ext>
            </a:extLst>
          </p:cNvPr>
          <p:cNvSpPr txBox="1"/>
          <p:nvPr/>
        </p:nvSpPr>
        <p:spPr>
          <a:xfrm>
            <a:off x="188259" y="119128"/>
            <a:ext cx="6176682" cy="553998"/>
          </a:xfrm>
          <a:prstGeom prst="rect">
            <a:avLst/>
          </a:prstGeom>
          <a:noFill/>
        </p:spPr>
        <p:txBody>
          <a:bodyPr wrap="square" rtlCol="0">
            <a:spAutoFit/>
          </a:bodyPr>
          <a:lstStyle/>
          <a:p>
            <a:r>
              <a:rPr lang="en-US" sz="3000" b="1" dirty="0">
                <a:solidFill>
                  <a:srgbClr val="EAAB00"/>
                </a:solidFill>
                <a:latin typeface="Calibri" panose="020F0502020204030204" pitchFamily="34" charset="0"/>
                <a:cs typeface="Calibri" panose="020F0502020204030204" pitchFamily="34" charset="0"/>
              </a:rPr>
              <a:t>Exploratory Data Analysis</a:t>
            </a:r>
          </a:p>
        </p:txBody>
      </p:sp>
      <p:grpSp>
        <p:nvGrpSpPr>
          <p:cNvPr id="7" name="Group 6">
            <a:extLst>
              <a:ext uri="{FF2B5EF4-FFF2-40B4-BE49-F238E27FC236}">
                <a16:creationId xmlns:a16="http://schemas.microsoft.com/office/drawing/2014/main" id="{EED4B3E6-BE23-8129-1EED-0C1BA7A95B52}"/>
              </a:ext>
            </a:extLst>
          </p:cNvPr>
          <p:cNvGrpSpPr/>
          <p:nvPr/>
        </p:nvGrpSpPr>
        <p:grpSpPr>
          <a:xfrm>
            <a:off x="183655" y="809543"/>
            <a:ext cx="5105521" cy="3305258"/>
            <a:chOff x="945951" y="1078483"/>
            <a:chExt cx="5281061" cy="3653691"/>
          </a:xfrm>
        </p:grpSpPr>
        <p:pic>
          <p:nvPicPr>
            <p:cNvPr id="9" name="Picture 8">
              <a:extLst>
                <a:ext uri="{FF2B5EF4-FFF2-40B4-BE49-F238E27FC236}">
                  <a16:creationId xmlns:a16="http://schemas.microsoft.com/office/drawing/2014/main" id="{F2C0463A-A6BF-19CD-30E0-2FF26627E201}"/>
                </a:ext>
              </a:extLst>
            </p:cNvPr>
            <p:cNvPicPr>
              <a:picLocks noChangeAspect="1"/>
            </p:cNvPicPr>
            <p:nvPr/>
          </p:nvPicPr>
          <p:blipFill rotWithShape="1">
            <a:blip r:embed="rId2">
              <a:extLst>
                <a:ext uri="{28A0092B-C50C-407E-A947-70E740481C1C}">
                  <a14:useLocalDpi xmlns:a14="http://schemas.microsoft.com/office/drawing/2010/main" val="0"/>
                </a:ext>
              </a:extLst>
            </a:blip>
            <a:srcRect l="3913"/>
            <a:stretch/>
          </p:blipFill>
          <p:spPr>
            <a:xfrm>
              <a:off x="1314352" y="1078483"/>
              <a:ext cx="4912660" cy="3653691"/>
            </a:xfrm>
            <a:prstGeom prst="rect">
              <a:avLst/>
            </a:prstGeom>
          </p:spPr>
        </p:pic>
        <p:sp>
          <p:nvSpPr>
            <p:cNvPr id="5" name="TextBox 4">
              <a:extLst>
                <a:ext uri="{FF2B5EF4-FFF2-40B4-BE49-F238E27FC236}">
                  <a16:creationId xmlns:a16="http://schemas.microsoft.com/office/drawing/2014/main" id="{ED3B3A98-EF99-26CF-75B0-0DE8C0B6C5A9}"/>
                </a:ext>
              </a:extLst>
            </p:cNvPr>
            <p:cNvSpPr txBox="1"/>
            <p:nvPr/>
          </p:nvSpPr>
          <p:spPr>
            <a:xfrm rot="16200000">
              <a:off x="-26798" y="2484256"/>
              <a:ext cx="2232022" cy="286523"/>
            </a:xfrm>
            <a:prstGeom prst="rect">
              <a:avLst/>
            </a:prstGeom>
            <a:noFill/>
          </p:spPr>
          <p:txBody>
            <a:bodyPr wrap="square" rtlCol="0">
              <a:spAutoFit/>
            </a:bodyPr>
            <a:lstStyle/>
            <a:p>
              <a:r>
                <a:rPr lang="en-US" sz="1200" dirty="0"/>
                <a:t>Amount of the transaction</a:t>
              </a:r>
            </a:p>
          </p:txBody>
        </p:sp>
      </p:grpSp>
      <p:pic>
        <p:nvPicPr>
          <p:cNvPr id="10" name="Picture 9">
            <a:extLst>
              <a:ext uri="{FF2B5EF4-FFF2-40B4-BE49-F238E27FC236}">
                <a16:creationId xmlns:a16="http://schemas.microsoft.com/office/drawing/2014/main" id="{121D0F77-E641-7A1F-E910-909A98306BE0}"/>
              </a:ext>
            </a:extLst>
          </p:cNvPr>
          <p:cNvPicPr>
            <a:picLocks noChangeAspect="1"/>
          </p:cNvPicPr>
          <p:nvPr/>
        </p:nvPicPr>
        <p:blipFill rotWithShape="1">
          <a:blip r:embed="rId3">
            <a:extLst>
              <a:ext uri="{28A0092B-C50C-407E-A947-70E740481C1C}">
                <a14:useLocalDpi xmlns:a14="http://schemas.microsoft.com/office/drawing/2010/main" val="0"/>
              </a:ext>
            </a:extLst>
          </a:blip>
          <a:srcRect l="24971" t="14231" b="3793"/>
          <a:stretch/>
        </p:blipFill>
        <p:spPr>
          <a:xfrm>
            <a:off x="5875565" y="4207064"/>
            <a:ext cx="3026388" cy="2378821"/>
          </a:xfrm>
          <a:prstGeom prst="rect">
            <a:avLst/>
          </a:prstGeom>
        </p:spPr>
      </p:pic>
      <p:sp>
        <p:nvSpPr>
          <p:cNvPr id="12" name="TextBox 11">
            <a:extLst>
              <a:ext uri="{FF2B5EF4-FFF2-40B4-BE49-F238E27FC236}">
                <a16:creationId xmlns:a16="http://schemas.microsoft.com/office/drawing/2014/main" id="{E401C39F-AF40-28E9-6B07-1B6146931743}"/>
              </a:ext>
            </a:extLst>
          </p:cNvPr>
          <p:cNvSpPr txBox="1"/>
          <p:nvPr/>
        </p:nvSpPr>
        <p:spPr>
          <a:xfrm>
            <a:off x="4834295" y="5273363"/>
            <a:ext cx="1096775" cy="246221"/>
          </a:xfrm>
          <a:prstGeom prst="rect">
            <a:avLst/>
          </a:prstGeom>
          <a:noFill/>
        </p:spPr>
        <p:txBody>
          <a:bodyPr wrap="none" rtlCol="0">
            <a:spAutoFit/>
          </a:bodyPr>
          <a:lstStyle/>
          <a:p>
            <a:r>
              <a:rPr lang="en-US" sz="1000" b="1" dirty="0"/>
              <a:t>Not Fraudulent</a:t>
            </a:r>
          </a:p>
        </p:txBody>
      </p:sp>
      <p:sp>
        <p:nvSpPr>
          <p:cNvPr id="13" name="TextBox 12">
            <a:extLst>
              <a:ext uri="{FF2B5EF4-FFF2-40B4-BE49-F238E27FC236}">
                <a16:creationId xmlns:a16="http://schemas.microsoft.com/office/drawing/2014/main" id="{9F9A198A-0424-D547-CE95-EBEC4979BD96}"/>
              </a:ext>
            </a:extLst>
          </p:cNvPr>
          <p:cNvSpPr txBox="1"/>
          <p:nvPr/>
        </p:nvSpPr>
        <p:spPr>
          <a:xfrm>
            <a:off x="5689022" y="3908612"/>
            <a:ext cx="2673119" cy="323165"/>
          </a:xfrm>
          <a:prstGeom prst="rect">
            <a:avLst/>
          </a:prstGeom>
          <a:noFill/>
        </p:spPr>
        <p:txBody>
          <a:bodyPr wrap="square" rtlCol="0">
            <a:spAutoFit/>
          </a:bodyPr>
          <a:lstStyle/>
          <a:p>
            <a:pPr algn="ctr"/>
            <a:r>
              <a:rPr lang="en-US" sz="1500" b="1" dirty="0">
                <a:solidFill>
                  <a:srgbClr val="EAAB00"/>
                </a:solidFill>
                <a:latin typeface="Calibri" panose="020F0502020204030204" pitchFamily="34" charset="0"/>
                <a:cs typeface="Calibri" panose="020F0502020204030204" pitchFamily="34" charset="0"/>
              </a:rPr>
              <a:t>Fraud/Non-Fraud Distribution</a:t>
            </a:r>
          </a:p>
        </p:txBody>
      </p:sp>
    </p:spTree>
    <p:extLst>
      <p:ext uri="{BB962C8B-B14F-4D97-AF65-F5344CB8AC3E}">
        <p14:creationId xmlns:p14="http://schemas.microsoft.com/office/powerpoint/2010/main" val="3162404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B1498B-7B4D-25D6-3EA1-C13631DB177D}"/>
              </a:ext>
            </a:extLst>
          </p:cNvPr>
          <p:cNvSpPr>
            <a:spLocks noGrp="1"/>
          </p:cNvSpPr>
          <p:nvPr>
            <p:ph type="sldNum" sz="quarter" idx="12"/>
          </p:nvPr>
        </p:nvSpPr>
        <p:spPr/>
        <p:txBody>
          <a:bodyPr/>
          <a:lstStyle/>
          <a:p>
            <a:fld id="{5930B5CD-230D-41EA-8C44-E0031D6C1835}" type="slidenum">
              <a:rPr lang="en-ZA" smtClean="0"/>
              <a:t>23</a:t>
            </a:fld>
            <a:endParaRPr lang="en-ZA"/>
          </a:p>
        </p:txBody>
      </p:sp>
      <p:sp>
        <p:nvSpPr>
          <p:cNvPr id="3" name="TextBox 2">
            <a:extLst>
              <a:ext uri="{FF2B5EF4-FFF2-40B4-BE49-F238E27FC236}">
                <a16:creationId xmlns:a16="http://schemas.microsoft.com/office/drawing/2014/main" id="{D5167C4B-4213-6A28-8596-E2DA607F2349}"/>
              </a:ext>
            </a:extLst>
          </p:cNvPr>
          <p:cNvSpPr txBox="1"/>
          <p:nvPr/>
        </p:nvSpPr>
        <p:spPr>
          <a:xfrm>
            <a:off x="188259" y="119128"/>
            <a:ext cx="6176682" cy="553998"/>
          </a:xfrm>
          <a:prstGeom prst="rect">
            <a:avLst/>
          </a:prstGeom>
          <a:noFill/>
        </p:spPr>
        <p:txBody>
          <a:bodyPr wrap="square" rtlCol="0">
            <a:spAutoFit/>
          </a:bodyPr>
          <a:lstStyle/>
          <a:p>
            <a:r>
              <a:rPr lang="en-US" sz="3000" b="1" dirty="0">
                <a:solidFill>
                  <a:srgbClr val="EAAB00"/>
                </a:solidFill>
                <a:latin typeface="Calibri" panose="020F0502020204030204" pitchFamily="34" charset="0"/>
                <a:cs typeface="Calibri" panose="020F0502020204030204" pitchFamily="34" charset="0"/>
              </a:rPr>
              <a:t>Exploratory Data Analysis</a:t>
            </a:r>
          </a:p>
        </p:txBody>
      </p:sp>
      <p:sp>
        <p:nvSpPr>
          <p:cNvPr id="5" name="TextBox 4">
            <a:extLst>
              <a:ext uri="{FF2B5EF4-FFF2-40B4-BE49-F238E27FC236}">
                <a16:creationId xmlns:a16="http://schemas.microsoft.com/office/drawing/2014/main" id="{ED3B3A98-EF99-26CF-75B0-0DE8C0B6C5A9}"/>
              </a:ext>
            </a:extLst>
          </p:cNvPr>
          <p:cNvSpPr txBox="1"/>
          <p:nvPr/>
        </p:nvSpPr>
        <p:spPr>
          <a:xfrm rot="16200000">
            <a:off x="-451285" y="1825162"/>
            <a:ext cx="2019166" cy="276999"/>
          </a:xfrm>
          <a:prstGeom prst="rect">
            <a:avLst/>
          </a:prstGeom>
          <a:noFill/>
        </p:spPr>
        <p:txBody>
          <a:bodyPr wrap="square" rtlCol="0">
            <a:spAutoFit/>
          </a:bodyPr>
          <a:lstStyle/>
          <a:p>
            <a:r>
              <a:rPr lang="en-US" sz="1200" dirty="0"/>
              <a:t>Count of transaction</a:t>
            </a:r>
          </a:p>
        </p:txBody>
      </p:sp>
      <p:pic>
        <p:nvPicPr>
          <p:cNvPr id="10" name="Picture 9">
            <a:extLst>
              <a:ext uri="{FF2B5EF4-FFF2-40B4-BE49-F238E27FC236}">
                <a16:creationId xmlns:a16="http://schemas.microsoft.com/office/drawing/2014/main" id="{121D0F77-E641-7A1F-E910-909A98306BE0}"/>
              </a:ext>
            </a:extLst>
          </p:cNvPr>
          <p:cNvPicPr>
            <a:picLocks noChangeAspect="1"/>
          </p:cNvPicPr>
          <p:nvPr/>
        </p:nvPicPr>
        <p:blipFill rotWithShape="1">
          <a:blip r:embed="rId2">
            <a:extLst>
              <a:ext uri="{28A0092B-C50C-407E-A947-70E740481C1C}">
                <a14:useLocalDpi xmlns:a14="http://schemas.microsoft.com/office/drawing/2010/main" val="0"/>
              </a:ext>
            </a:extLst>
          </a:blip>
          <a:srcRect l="24971" t="14231" b="3793"/>
          <a:stretch/>
        </p:blipFill>
        <p:spPr>
          <a:xfrm>
            <a:off x="5875565" y="4207064"/>
            <a:ext cx="3026388" cy="2378821"/>
          </a:xfrm>
          <a:prstGeom prst="rect">
            <a:avLst/>
          </a:prstGeom>
        </p:spPr>
      </p:pic>
      <p:sp>
        <p:nvSpPr>
          <p:cNvPr id="12" name="TextBox 11">
            <a:extLst>
              <a:ext uri="{FF2B5EF4-FFF2-40B4-BE49-F238E27FC236}">
                <a16:creationId xmlns:a16="http://schemas.microsoft.com/office/drawing/2014/main" id="{E401C39F-AF40-28E9-6B07-1B6146931743}"/>
              </a:ext>
            </a:extLst>
          </p:cNvPr>
          <p:cNvSpPr txBox="1"/>
          <p:nvPr/>
        </p:nvSpPr>
        <p:spPr>
          <a:xfrm>
            <a:off x="4834295" y="5273363"/>
            <a:ext cx="1096775" cy="246221"/>
          </a:xfrm>
          <a:prstGeom prst="rect">
            <a:avLst/>
          </a:prstGeom>
          <a:noFill/>
        </p:spPr>
        <p:txBody>
          <a:bodyPr wrap="none" rtlCol="0">
            <a:spAutoFit/>
          </a:bodyPr>
          <a:lstStyle/>
          <a:p>
            <a:r>
              <a:rPr lang="en-US" sz="1000" b="1" dirty="0"/>
              <a:t>Not Fraudulent</a:t>
            </a:r>
          </a:p>
        </p:txBody>
      </p:sp>
      <p:sp>
        <p:nvSpPr>
          <p:cNvPr id="13" name="TextBox 12">
            <a:extLst>
              <a:ext uri="{FF2B5EF4-FFF2-40B4-BE49-F238E27FC236}">
                <a16:creationId xmlns:a16="http://schemas.microsoft.com/office/drawing/2014/main" id="{9F9A198A-0424-D547-CE95-EBEC4979BD96}"/>
              </a:ext>
            </a:extLst>
          </p:cNvPr>
          <p:cNvSpPr txBox="1"/>
          <p:nvPr/>
        </p:nvSpPr>
        <p:spPr>
          <a:xfrm>
            <a:off x="5689022" y="3908612"/>
            <a:ext cx="2673119" cy="323165"/>
          </a:xfrm>
          <a:prstGeom prst="rect">
            <a:avLst/>
          </a:prstGeom>
          <a:noFill/>
        </p:spPr>
        <p:txBody>
          <a:bodyPr wrap="square" rtlCol="0">
            <a:spAutoFit/>
          </a:bodyPr>
          <a:lstStyle/>
          <a:p>
            <a:pPr algn="ctr"/>
            <a:r>
              <a:rPr lang="en-US" sz="1500" b="1" dirty="0">
                <a:solidFill>
                  <a:srgbClr val="EAAB00"/>
                </a:solidFill>
                <a:latin typeface="Calibri" panose="020F0502020204030204" pitchFamily="34" charset="0"/>
                <a:cs typeface="Calibri" panose="020F0502020204030204" pitchFamily="34" charset="0"/>
              </a:rPr>
              <a:t>Fraud/Non-Fraud Distribution</a:t>
            </a:r>
          </a:p>
        </p:txBody>
      </p:sp>
      <p:pic>
        <p:nvPicPr>
          <p:cNvPr id="6" name="Picture 5">
            <a:extLst>
              <a:ext uri="{FF2B5EF4-FFF2-40B4-BE49-F238E27FC236}">
                <a16:creationId xmlns:a16="http://schemas.microsoft.com/office/drawing/2014/main" id="{76098B12-4CD9-E2AF-4570-66DD71CB10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994" y="954078"/>
            <a:ext cx="5114076" cy="2660553"/>
          </a:xfrm>
          <a:prstGeom prst="rect">
            <a:avLst/>
          </a:prstGeom>
        </p:spPr>
      </p:pic>
    </p:spTree>
    <p:extLst>
      <p:ext uri="{BB962C8B-B14F-4D97-AF65-F5344CB8AC3E}">
        <p14:creationId xmlns:p14="http://schemas.microsoft.com/office/powerpoint/2010/main" val="4231867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B1498B-7B4D-25D6-3EA1-C13631DB177D}"/>
              </a:ext>
            </a:extLst>
          </p:cNvPr>
          <p:cNvSpPr>
            <a:spLocks noGrp="1"/>
          </p:cNvSpPr>
          <p:nvPr>
            <p:ph type="sldNum" sz="quarter" idx="12"/>
          </p:nvPr>
        </p:nvSpPr>
        <p:spPr/>
        <p:txBody>
          <a:bodyPr/>
          <a:lstStyle/>
          <a:p>
            <a:fld id="{5930B5CD-230D-41EA-8C44-E0031D6C1835}" type="slidenum">
              <a:rPr lang="en-ZA" smtClean="0"/>
              <a:t>24</a:t>
            </a:fld>
            <a:endParaRPr lang="en-ZA"/>
          </a:p>
        </p:txBody>
      </p:sp>
      <p:sp>
        <p:nvSpPr>
          <p:cNvPr id="3" name="TextBox 2">
            <a:extLst>
              <a:ext uri="{FF2B5EF4-FFF2-40B4-BE49-F238E27FC236}">
                <a16:creationId xmlns:a16="http://schemas.microsoft.com/office/drawing/2014/main" id="{D5167C4B-4213-6A28-8596-E2DA607F2349}"/>
              </a:ext>
            </a:extLst>
          </p:cNvPr>
          <p:cNvSpPr txBox="1"/>
          <p:nvPr/>
        </p:nvSpPr>
        <p:spPr>
          <a:xfrm>
            <a:off x="188259" y="119128"/>
            <a:ext cx="6176682" cy="553998"/>
          </a:xfrm>
          <a:prstGeom prst="rect">
            <a:avLst/>
          </a:prstGeom>
          <a:noFill/>
        </p:spPr>
        <p:txBody>
          <a:bodyPr wrap="square" rtlCol="0">
            <a:spAutoFit/>
          </a:bodyPr>
          <a:lstStyle/>
          <a:p>
            <a:r>
              <a:rPr lang="en-US" sz="3000" b="1" dirty="0">
                <a:solidFill>
                  <a:srgbClr val="EAAB00"/>
                </a:solidFill>
                <a:latin typeface="Calibri" panose="020F0502020204030204" pitchFamily="34" charset="0"/>
                <a:cs typeface="Calibri" panose="020F0502020204030204" pitchFamily="34" charset="0"/>
              </a:rPr>
              <a:t>Model Accuracy Result</a:t>
            </a:r>
          </a:p>
        </p:txBody>
      </p:sp>
      <p:sp>
        <p:nvSpPr>
          <p:cNvPr id="4" name="TextBox 3">
            <a:extLst>
              <a:ext uri="{FF2B5EF4-FFF2-40B4-BE49-F238E27FC236}">
                <a16:creationId xmlns:a16="http://schemas.microsoft.com/office/drawing/2014/main" id="{CD979CDD-E232-0242-B01E-FEEB676992A9}"/>
              </a:ext>
            </a:extLst>
          </p:cNvPr>
          <p:cNvSpPr txBox="1"/>
          <p:nvPr/>
        </p:nvSpPr>
        <p:spPr>
          <a:xfrm>
            <a:off x="188259" y="779929"/>
            <a:ext cx="8767482" cy="923330"/>
          </a:xfrm>
          <a:prstGeom prst="rect">
            <a:avLst/>
          </a:prstGeom>
          <a:noFill/>
        </p:spPr>
        <p:txBody>
          <a:bodyPr wrap="square" rtlCol="0">
            <a:spAutoFit/>
          </a:bodyPr>
          <a:lstStyle/>
          <a:p>
            <a:r>
              <a:rPr lang="en-US" dirty="0">
                <a:solidFill>
                  <a:srgbClr val="08335E"/>
                </a:solidFill>
                <a:latin typeface="Calibri" panose="020F0502020204030204" pitchFamily="34" charset="0"/>
                <a:cs typeface="Calibri" panose="020F0502020204030204" pitchFamily="34" charset="0"/>
              </a:rPr>
              <a:t>The goal of using </a:t>
            </a:r>
            <a:r>
              <a:rPr lang="en-US" b="1" dirty="0">
                <a:solidFill>
                  <a:srgbClr val="08335E"/>
                </a:solidFill>
                <a:latin typeface="Calibri" panose="020F0502020204030204" pitchFamily="34" charset="0"/>
                <a:cs typeface="Calibri" panose="020F0502020204030204" pitchFamily="34" charset="0"/>
              </a:rPr>
              <a:t>accuracy</a:t>
            </a:r>
            <a:r>
              <a:rPr lang="en-US" dirty="0">
                <a:solidFill>
                  <a:srgbClr val="08335E"/>
                </a:solidFill>
                <a:latin typeface="Calibri" panose="020F0502020204030204" pitchFamily="34" charset="0"/>
                <a:cs typeface="Calibri" panose="020F0502020204030204" pitchFamily="34" charset="0"/>
              </a:rPr>
              <a:t> as a metric is to gauge how well the model is performing overall. It tells us what proportion of the total predictions were correct. A high accuracy score, indicates the model correctly predicts most instances.</a:t>
            </a:r>
          </a:p>
        </p:txBody>
      </p:sp>
      <p:pic>
        <p:nvPicPr>
          <p:cNvPr id="6" name="Picture 5" descr="A bar graph with numbers and a number of points&#10;&#10;Description automatically generated with medium confidence">
            <a:extLst>
              <a:ext uri="{FF2B5EF4-FFF2-40B4-BE49-F238E27FC236}">
                <a16:creationId xmlns:a16="http://schemas.microsoft.com/office/drawing/2014/main" id="{4A854859-A6A3-0155-782D-6EF5A7124DFB}"/>
              </a:ext>
            </a:extLst>
          </p:cNvPr>
          <p:cNvPicPr>
            <a:picLocks noChangeAspect="1"/>
          </p:cNvPicPr>
          <p:nvPr/>
        </p:nvPicPr>
        <p:blipFill rotWithShape="1">
          <a:blip r:embed="rId2">
            <a:extLst>
              <a:ext uri="{28A0092B-C50C-407E-A947-70E740481C1C}">
                <a14:useLocalDpi xmlns:a14="http://schemas.microsoft.com/office/drawing/2010/main" val="0"/>
              </a:ext>
            </a:extLst>
          </a:blip>
          <a:srcRect t="7749" b="12150"/>
          <a:stretch/>
        </p:blipFill>
        <p:spPr>
          <a:xfrm>
            <a:off x="1201074" y="2007348"/>
            <a:ext cx="6995330" cy="3281891"/>
          </a:xfrm>
          <a:prstGeom prst="rect">
            <a:avLst/>
          </a:prstGeom>
        </p:spPr>
      </p:pic>
    </p:spTree>
    <p:extLst>
      <p:ext uri="{BB962C8B-B14F-4D97-AF65-F5344CB8AC3E}">
        <p14:creationId xmlns:p14="http://schemas.microsoft.com/office/powerpoint/2010/main" val="2321523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6E5C5E8-E9D8-3B78-3DEF-38F42AC56A2A}"/>
              </a:ext>
            </a:extLst>
          </p:cNvPr>
          <p:cNvSpPr/>
          <p:nvPr/>
        </p:nvSpPr>
        <p:spPr>
          <a:xfrm>
            <a:off x="5315446" y="1244206"/>
            <a:ext cx="3727389" cy="1517398"/>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6B1498B-7B4D-25D6-3EA1-C13631DB177D}"/>
              </a:ext>
            </a:extLst>
          </p:cNvPr>
          <p:cNvSpPr>
            <a:spLocks noGrp="1"/>
          </p:cNvSpPr>
          <p:nvPr>
            <p:ph type="sldNum" sz="quarter" idx="12"/>
          </p:nvPr>
        </p:nvSpPr>
        <p:spPr/>
        <p:txBody>
          <a:bodyPr/>
          <a:lstStyle/>
          <a:p>
            <a:fld id="{5930B5CD-230D-41EA-8C44-E0031D6C1835}" type="slidenum">
              <a:rPr lang="en-ZA" smtClean="0"/>
              <a:t>25</a:t>
            </a:fld>
            <a:endParaRPr lang="en-ZA"/>
          </a:p>
        </p:txBody>
      </p:sp>
      <p:sp>
        <p:nvSpPr>
          <p:cNvPr id="3" name="TextBox 2">
            <a:extLst>
              <a:ext uri="{FF2B5EF4-FFF2-40B4-BE49-F238E27FC236}">
                <a16:creationId xmlns:a16="http://schemas.microsoft.com/office/drawing/2014/main" id="{D5167C4B-4213-6A28-8596-E2DA607F2349}"/>
              </a:ext>
            </a:extLst>
          </p:cNvPr>
          <p:cNvSpPr txBox="1"/>
          <p:nvPr/>
        </p:nvSpPr>
        <p:spPr>
          <a:xfrm>
            <a:off x="69164" y="-6227"/>
            <a:ext cx="7153836" cy="523220"/>
          </a:xfrm>
          <a:prstGeom prst="rect">
            <a:avLst/>
          </a:prstGeom>
          <a:noFill/>
        </p:spPr>
        <p:txBody>
          <a:bodyPr wrap="square" rtlCol="0">
            <a:spAutoFit/>
          </a:bodyPr>
          <a:lstStyle/>
          <a:p>
            <a:r>
              <a:rPr lang="en-US" sz="2700" b="1" dirty="0">
                <a:solidFill>
                  <a:srgbClr val="EAAB00"/>
                </a:solidFill>
                <a:latin typeface="Calibri" panose="020F0502020204030204" pitchFamily="34" charset="0"/>
                <a:cs typeface="Calibri" panose="020F0502020204030204" pitchFamily="34" charset="0"/>
              </a:rPr>
              <a:t>Model Precision, Recall Result</a:t>
            </a:r>
          </a:p>
        </p:txBody>
      </p:sp>
      <p:sp>
        <p:nvSpPr>
          <p:cNvPr id="13" name="Arrow: Left 12">
            <a:extLst>
              <a:ext uri="{FF2B5EF4-FFF2-40B4-BE49-F238E27FC236}">
                <a16:creationId xmlns:a16="http://schemas.microsoft.com/office/drawing/2014/main" id="{C40567BA-2AF4-98BB-2095-3DF079296F23}"/>
              </a:ext>
            </a:extLst>
          </p:cNvPr>
          <p:cNvSpPr/>
          <p:nvPr/>
        </p:nvSpPr>
        <p:spPr>
          <a:xfrm>
            <a:off x="4660293" y="1795976"/>
            <a:ext cx="496918" cy="206929"/>
          </a:xfrm>
          <a:prstGeom prst="leftArrow">
            <a:avLst/>
          </a:prstGeom>
          <a:solidFill>
            <a:srgbClr val="EAA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0190D18-6ADC-1867-50EB-38EB01A75847}"/>
              </a:ext>
            </a:extLst>
          </p:cNvPr>
          <p:cNvSpPr txBox="1"/>
          <p:nvPr/>
        </p:nvSpPr>
        <p:spPr>
          <a:xfrm>
            <a:off x="5463365" y="1464296"/>
            <a:ext cx="3680635" cy="1077218"/>
          </a:xfrm>
          <a:prstGeom prst="rect">
            <a:avLst/>
          </a:prstGeom>
          <a:noFill/>
        </p:spPr>
        <p:txBody>
          <a:bodyPr wrap="square" rtlCol="0">
            <a:spAutoFit/>
          </a:bodyPr>
          <a:lstStyle/>
          <a:p>
            <a:r>
              <a:rPr lang="en-US" sz="1600" dirty="0">
                <a:solidFill>
                  <a:srgbClr val="08335E"/>
                </a:solidFill>
                <a:latin typeface="Calibri" panose="020F0502020204030204" pitchFamily="34" charset="0"/>
                <a:cs typeface="Calibri" panose="020F0502020204030204" pitchFamily="34" charset="0"/>
              </a:rPr>
              <a:t>The precision score aim to answer the question, “Out of the online transactions predicted to be fraud by the model, how many were actually fraud?”</a:t>
            </a:r>
          </a:p>
        </p:txBody>
      </p:sp>
      <p:sp>
        <p:nvSpPr>
          <p:cNvPr id="16" name="Rectangle 15">
            <a:extLst>
              <a:ext uri="{FF2B5EF4-FFF2-40B4-BE49-F238E27FC236}">
                <a16:creationId xmlns:a16="http://schemas.microsoft.com/office/drawing/2014/main" id="{D6AA9A9C-531F-37D8-CC73-ED1B52D24FC1}"/>
              </a:ext>
            </a:extLst>
          </p:cNvPr>
          <p:cNvSpPr/>
          <p:nvPr/>
        </p:nvSpPr>
        <p:spPr>
          <a:xfrm>
            <a:off x="161366" y="4422615"/>
            <a:ext cx="3533003" cy="1614003"/>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5467BA9-96A8-C805-052D-0B25417052A3}"/>
              </a:ext>
            </a:extLst>
          </p:cNvPr>
          <p:cNvSpPr txBox="1"/>
          <p:nvPr/>
        </p:nvSpPr>
        <p:spPr>
          <a:xfrm>
            <a:off x="334705" y="4362877"/>
            <a:ext cx="3469340" cy="1569660"/>
          </a:xfrm>
          <a:prstGeom prst="rect">
            <a:avLst/>
          </a:prstGeom>
          <a:noFill/>
        </p:spPr>
        <p:txBody>
          <a:bodyPr wrap="square" rtlCol="0">
            <a:spAutoFit/>
          </a:bodyPr>
          <a:lstStyle/>
          <a:p>
            <a:endParaRPr lang="en-US" sz="1600" dirty="0">
              <a:solidFill>
                <a:srgbClr val="08335E"/>
              </a:solidFill>
              <a:latin typeface="Calibri" panose="020F0502020204030204" pitchFamily="34" charset="0"/>
              <a:cs typeface="Calibri" panose="020F0502020204030204" pitchFamily="34" charset="0"/>
            </a:endParaRPr>
          </a:p>
          <a:p>
            <a:r>
              <a:rPr lang="en-US" sz="1600" dirty="0">
                <a:solidFill>
                  <a:srgbClr val="08335E"/>
                </a:solidFill>
                <a:latin typeface="Calibri" panose="020F0502020204030204" pitchFamily="34" charset="0"/>
                <a:cs typeface="Calibri" panose="020F0502020204030204" pitchFamily="34" charset="0"/>
              </a:rPr>
              <a:t>The recall score aim to answer the question, “Out of the online transactions that were actually fraud, how many did our model correctly identify?”</a:t>
            </a:r>
          </a:p>
        </p:txBody>
      </p:sp>
      <p:sp>
        <p:nvSpPr>
          <p:cNvPr id="18" name="Arrow: Right 17">
            <a:extLst>
              <a:ext uri="{FF2B5EF4-FFF2-40B4-BE49-F238E27FC236}">
                <a16:creationId xmlns:a16="http://schemas.microsoft.com/office/drawing/2014/main" id="{A7AE4A80-CC11-5145-FF7D-943567EDD1CF}"/>
              </a:ext>
            </a:extLst>
          </p:cNvPr>
          <p:cNvSpPr/>
          <p:nvPr/>
        </p:nvSpPr>
        <p:spPr>
          <a:xfrm>
            <a:off x="3913721" y="5153433"/>
            <a:ext cx="474788" cy="189531"/>
          </a:xfrm>
          <a:prstGeom prst="rightArrow">
            <a:avLst/>
          </a:prstGeom>
          <a:solidFill>
            <a:srgbClr val="EAA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model precision scores&#10;&#10;Description automatically generated">
            <a:extLst>
              <a:ext uri="{FF2B5EF4-FFF2-40B4-BE49-F238E27FC236}">
                <a16:creationId xmlns:a16="http://schemas.microsoft.com/office/drawing/2014/main" id="{087D0818-B175-4F2B-8433-073F320A5734}"/>
              </a:ext>
            </a:extLst>
          </p:cNvPr>
          <p:cNvPicPr>
            <a:picLocks noChangeAspect="1"/>
          </p:cNvPicPr>
          <p:nvPr/>
        </p:nvPicPr>
        <p:blipFill rotWithShape="1">
          <a:blip r:embed="rId2">
            <a:extLst>
              <a:ext uri="{28A0092B-C50C-407E-A947-70E740481C1C}">
                <a14:useLocalDpi xmlns:a14="http://schemas.microsoft.com/office/drawing/2010/main" val="0"/>
              </a:ext>
            </a:extLst>
          </a:blip>
          <a:srcRect l="10831" t="6314"/>
          <a:stretch/>
        </p:blipFill>
        <p:spPr>
          <a:xfrm>
            <a:off x="349625" y="736005"/>
            <a:ext cx="4134083" cy="2720395"/>
          </a:xfrm>
          <a:prstGeom prst="rect">
            <a:avLst/>
          </a:prstGeom>
        </p:spPr>
      </p:pic>
      <p:pic>
        <p:nvPicPr>
          <p:cNvPr id="7" name="Picture 6" descr="A graph of a bar graph&#10;&#10;Description automatically generated with medium confidence">
            <a:extLst>
              <a:ext uri="{FF2B5EF4-FFF2-40B4-BE49-F238E27FC236}">
                <a16:creationId xmlns:a16="http://schemas.microsoft.com/office/drawing/2014/main" id="{13F7324C-4FDA-6A64-DDFB-5CA57971A1E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88" b="96248" l="353" r="98825">
                        <a14:foregroundMark x1="37133" y1="12946" x2="48061" y2="61538"/>
                        <a14:foregroundMark x1="46416" y1="50469" x2="77791" y2="78612"/>
                        <a14:foregroundMark x1="63220" y1="41651" x2="87662" y2="59287"/>
                        <a14:foregroundMark x1="88719" y1="59287" x2="83784" y2="92871"/>
                        <a14:foregroundMark x1="90717" y1="55535" x2="98825" y2="81801"/>
                        <a14:foregroundMark x1="88367" y1="19512" x2="86016" y2="62289"/>
                        <a14:foregroundMark x1="70858" y1="375" x2="70858" y2="58349"/>
                        <a14:foregroundMark x1="63476" y1="8867" x2="16216" y2="14447"/>
                        <a14:foregroundMark x1="82961" y1="6567" x2="67594" y2="8381"/>
                        <a14:foregroundMark x1="16216" y1="14447" x2="12926" y2="10507"/>
                        <a14:foregroundMark x1="16804" y1="14822" x2="14924" y2="78987"/>
                        <a14:foregroundMark x1="9636" y1="12570" x2="7521" y2="72608"/>
                        <a14:foregroundMark x1="23737" y1="34146" x2="59342" y2="79362"/>
                        <a14:foregroundMark x1="62867" y1="17636" x2="40188" y2="67355"/>
                        <a14:foregroundMark x1="54994" y1="27205" x2="31140" y2="62289"/>
                        <a14:foregroundMark x1="93184" y1="91932" x2="19271" y2="78236"/>
                        <a14:foregroundMark x1="80964" y1="12570" x2="83431" y2="47467"/>
                        <a14:foregroundMark x1="95065" y1="12570" x2="94830" y2="64165"/>
                        <a14:foregroundMark x1="91422" y1="94184" x2="5053" y2="95685"/>
                        <a14:foregroundMark x1="97532" y1="83114" x2="92832" y2="96060"/>
                        <a14:foregroundMark x1="29495" y1="6942" x2="29377" y2="53659"/>
                        <a14:foregroundMark x1="36075" y1="2251" x2="36075" y2="11632"/>
                        <a14:foregroundMark x1="33020" y1="4128" x2="33843" y2="24390"/>
                        <a14:foregroundMark x1="28085" y1="4128" x2="4700" y2="21764"/>
                        <a14:foregroundMark x1="14336" y1="4690" x2="940" y2="42026"/>
                        <a14:foregroundMark x1="353" y1="8255" x2="8931" y2="81801"/>
                        <a14:foregroundMark x1="1763" y1="66604" x2="2585" y2="76173"/>
                        <a14:foregroundMark x1="2820" y1="76173" x2="3878" y2="96248"/>
                        <a14:foregroundMark x1="27027" y1="44841" x2="29142" y2="81238"/>
                        <a14:foregroundMark x1="37603" y1="1313" x2="37603" y2="9568"/>
                        <a14:foregroundMark x1="38778" y1="1313" x2="38778" y2="8818"/>
                        <a14:foregroundMark x1="45123" y1="11069" x2="39835" y2="10694"/>
                        <a14:backgroundMark x1="66510" y1="4128" x2="56404" y2="4690"/>
                        <a14:backgroundMark x1="52761" y1="4503" x2="41716" y2="5441"/>
                        <a14:backgroundMark x1="41716" y1="5441" x2="41276" y2="4212"/>
                        <a14:backgroundMark x1="66510" y1="5629" x2="48649" y2="5066"/>
                      </a14:backgroundRemoval>
                    </a14:imgEffect>
                  </a14:imgLayer>
                </a14:imgProps>
              </a:ext>
              <a:ext uri="{28A0092B-C50C-407E-A947-70E740481C1C}">
                <a14:useLocalDpi xmlns:a14="http://schemas.microsoft.com/office/drawing/2010/main" val="0"/>
              </a:ext>
            </a:extLst>
          </a:blip>
          <a:srcRect l="9803" t="-1223" r="1"/>
          <a:stretch/>
        </p:blipFill>
        <p:spPr>
          <a:xfrm>
            <a:off x="4908752" y="3225141"/>
            <a:ext cx="4134083" cy="3019413"/>
          </a:xfrm>
          <a:prstGeom prst="rect">
            <a:avLst/>
          </a:prstGeom>
        </p:spPr>
      </p:pic>
    </p:spTree>
    <p:extLst>
      <p:ext uri="{BB962C8B-B14F-4D97-AF65-F5344CB8AC3E}">
        <p14:creationId xmlns:p14="http://schemas.microsoft.com/office/powerpoint/2010/main" val="286000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B1498B-7B4D-25D6-3EA1-C13631DB177D}"/>
              </a:ext>
            </a:extLst>
          </p:cNvPr>
          <p:cNvSpPr>
            <a:spLocks noGrp="1"/>
          </p:cNvSpPr>
          <p:nvPr>
            <p:ph type="sldNum" sz="quarter" idx="12"/>
          </p:nvPr>
        </p:nvSpPr>
        <p:spPr/>
        <p:txBody>
          <a:bodyPr/>
          <a:lstStyle/>
          <a:p>
            <a:fld id="{5930B5CD-230D-41EA-8C44-E0031D6C1835}" type="slidenum">
              <a:rPr lang="en-ZA" smtClean="0"/>
              <a:t>26</a:t>
            </a:fld>
            <a:endParaRPr lang="en-ZA"/>
          </a:p>
        </p:txBody>
      </p:sp>
      <p:sp>
        <p:nvSpPr>
          <p:cNvPr id="3" name="TextBox 2">
            <a:extLst>
              <a:ext uri="{FF2B5EF4-FFF2-40B4-BE49-F238E27FC236}">
                <a16:creationId xmlns:a16="http://schemas.microsoft.com/office/drawing/2014/main" id="{D5167C4B-4213-6A28-8596-E2DA607F2349}"/>
              </a:ext>
            </a:extLst>
          </p:cNvPr>
          <p:cNvSpPr txBox="1"/>
          <p:nvPr/>
        </p:nvSpPr>
        <p:spPr>
          <a:xfrm>
            <a:off x="261696" y="140914"/>
            <a:ext cx="7153836" cy="523220"/>
          </a:xfrm>
          <a:prstGeom prst="rect">
            <a:avLst/>
          </a:prstGeom>
          <a:noFill/>
        </p:spPr>
        <p:txBody>
          <a:bodyPr wrap="square" rtlCol="0">
            <a:spAutoFit/>
          </a:bodyPr>
          <a:lstStyle/>
          <a:p>
            <a:r>
              <a:rPr lang="en-US" sz="2700" b="1" dirty="0">
                <a:solidFill>
                  <a:srgbClr val="EAAB00"/>
                </a:solidFill>
                <a:latin typeface="Calibri" panose="020F0502020204030204" pitchFamily="34" charset="0"/>
                <a:cs typeface="Calibri" panose="020F0502020204030204" pitchFamily="34" charset="0"/>
              </a:rPr>
              <a:t>Model F1-Score Result</a:t>
            </a:r>
          </a:p>
        </p:txBody>
      </p:sp>
      <p:sp>
        <p:nvSpPr>
          <p:cNvPr id="14" name="TextBox 13">
            <a:extLst>
              <a:ext uri="{FF2B5EF4-FFF2-40B4-BE49-F238E27FC236}">
                <a16:creationId xmlns:a16="http://schemas.microsoft.com/office/drawing/2014/main" id="{70190D18-6ADC-1867-50EB-38EB01A75847}"/>
              </a:ext>
            </a:extLst>
          </p:cNvPr>
          <p:cNvSpPr txBox="1"/>
          <p:nvPr/>
        </p:nvSpPr>
        <p:spPr>
          <a:xfrm>
            <a:off x="261696" y="703405"/>
            <a:ext cx="8724681" cy="646331"/>
          </a:xfrm>
          <a:prstGeom prst="rect">
            <a:avLst/>
          </a:prstGeom>
          <a:noFill/>
        </p:spPr>
        <p:txBody>
          <a:bodyPr wrap="square" rtlCol="0">
            <a:spAutoFit/>
          </a:bodyPr>
          <a:lstStyle/>
          <a:p>
            <a:r>
              <a:rPr lang="en-US" dirty="0">
                <a:solidFill>
                  <a:srgbClr val="08335E"/>
                </a:solidFill>
                <a:latin typeface="Calibri" panose="020F0502020204030204" pitchFamily="34" charset="0"/>
                <a:cs typeface="Calibri" panose="020F0502020204030204" pitchFamily="34" charset="0"/>
              </a:rPr>
              <a:t>It is particularly useful as it helps us balance the trade-off between precision and recall, especially in cases where you have an imbalanced dataset.</a:t>
            </a:r>
          </a:p>
        </p:txBody>
      </p:sp>
      <p:pic>
        <p:nvPicPr>
          <p:cNvPr id="5" name="Picture 4" descr="A graph of a number of blue bars&#10;&#10;Description automatically generated with medium confidence">
            <a:extLst>
              <a:ext uri="{FF2B5EF4-FFF2-40B4-BE49-F238E27FC236}">
                <a16:creationId xmlns:a16="http://schemas.microsoft.com/office/drawing/2014/main" id="{ECF9E6B1-F375-9573-8C01-E7F23120232A}"/>
              </a:ext>
            </a:extLst>
          </p:cNvPr>
          <p:cNvPicPr>
            <a:picLocks noChangeAspect="1"/>
          </p:cNvPicPr>
          <p:nvPr/>
        </p:nvPicPr>
        <p:blipFill rotWithShape="1">
          <a:blip r:embed="rId2">
            <a:extLst>
              <a:ext uri="{28A0092B-C50C-407E-A947-70E740481C1C}">
                <a14:useLocalDpi xmlns:a14="http://schemas.microsoft.com/office/drawing/2010/main" val="0"/>
              </a:ext>
            </a:extLst>
          </a:blip>
          <a:srcRect t="6950" b="12787"/>
          <a:stretch/>
        </p:blipFill>
        <p:spPr>
          <a:xfrm>
            <a:off x="863113" y="1694329"/>
            <a:ext cx="7973584" cy="4087906"/>
          </a:xfrm>
          <a:prstGeom prst="rect">
            <a:avLst/>
          </a:prstGeom>
        </p:spPr>
      </p:pic>
    </p:spTree>
    <p:extLst>
      <p:ext uri="{BB962C8B-B14F-4D97-AF65-F5344CB8AC3E}">
        <p14:creationId xmlns:p14="http://schemas.microsoft.com/office/powerpoint/2010/main" val="62147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B1498B-7B4D-25D6-3EA1-C13631DB177D}"/>
              </a:ext>
            </a:extLst>
          </p:cNvPr>
          <p:cNvSpPr>
            <a:spLocks noGrp="1"/>
          </p:cNvSpPr>
          <p:nvPr>
            <p:ph type="sldNum" sz="quarter" idx="12"/>
          </p:nvPr>
        </p:nvSpPr>
        <p:spPr/>
        <p:txBody>
          <a:bodyPr/>
          <a:lstStyle/>
          <a:p>
            <a:fld id="{5930B5CD-230D-41EA-8C44-E0031D6C1835}" type="slidenum">
              <a:rPr lang="en-ZA" smtClean="0"/>
              <a:t>27</a:t>
            </a:fld>
            <a:endParaRPr lang="en-ZA"/>
          </a:p>
        </p:txBody>
      </p:sp>
      <p:sp>
        <p:nvSpPr>
          <p:cNvPr id="3" name="TextBox 2">
            <a:extLst>
              <a:ext uri="{FF2B5EF4-FFF2-40B4-BE49-F238E27FC236}">
                <a16:creationId xmlns:a16="http://schemas.microsoft.com/office/drawing/2014/main" id="{D5167C4B-4213-6A28-8596-E2DA607F2349}"/>
              </a:ext>
            </a:extLst>
          </p:cNvPr>
          <p:cNvSpPr txBox="1"/>
          <p:nvPr/>
        </p:nvSpPr>
        <p:spPr>
          <a:xfrm>
            <a:off x="216872" y="95127"/>
            <a:ext cx="7153836" cy="523220"/>
          </a:xfrm>
          <a:prstGeom prst="rect">
            <a:avLst/>
          </a:prstGeom>
          <a:noFill/>
        </p:spPr>
        <p:txBody>
          <a:bodyPr wrap="square" rtlCol="0">
            <a:spAutoFit/>
          </a:bodyPr>
          <a:lstStyle/>
          <a:p>
            <a:r>
              <a:rPr lang="en-US" sz="2700" b="1" dirty="0">
                <a:solidFill>
                  <a:srgbClr val="EAAB00"/>
                </a:solidFill>
                <a:latin typeface="Calibri" panose="020F0502020204030204" pitchFamily="34" charset="0"/>
                <a:cs typeface="Calibri" panose="020F0502020204030204" pitchFamily="34" charset="0"/>
              </a:rPr>
              <a:t>Model Weaknesses </a:t>
            </a:r>
          </a:p>
        </p:txBody>
      </p:sp>
      <p:sp>
        <p:nvSpPr>
          <p:cNvPr id="6" name="Rectangle: Rounded Corners 5">
            <a:extLst>
              <a:ext uri="{FF2B5EF4-FFF2-40B4-BE49-F238E27FC236}">
                <a16:creationId xmlns:a16="http://schemas.microsoft.com/office/drawing/2014/main" id="{925CA985-CEAF-C145-4172-C13DDC2C29D1}"/>
              </a:ext>
            </a:extLst>
          </p:cNvPr>
          <p:cNvSpPr/>
          <p:nvPr/>
        </p:nvSpPr>
        <p:spPr>
          <a:xfrm>
            <a:off x="3177988" y="4717915"/>
            <a:ext cx="2985248" cy="1601457"/>
          </a:xfrm>
          <a:prstGeom prst="roundRect">
            <a:avLst/>
          </a:prstGeom>
          <a:solidFill>
            <a:schemeClr val="bg1"/>
          </a:solidFill>
          <a:ln w="9525">
            <a:solidFill>
              <a:srgbClr val="EAAB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b="1" dirty="0">
                <a:solidFill>
                  <a:srgbClr val="08335E"/>
                </a:solidFill>
                <a:latin typeface="Calibri" panose="020F0502020204030204" pitchFamily="34" charset="0"/>
                <a:cs typeface="Calibri" panose="020F0502020204030204" pitchFamily="34" charset="0"/>
              </a:rPr>
              <a:t>Decision Trees: It </a:t>
            </a:r>
            <a:r>
              <a:rPr lang="en-US" sz="1500" dirty="0">
                <a:solidFill>
                  <a:srgbClr val="08335E"/>
                </a:solidFill>
                <a:latin typeface="Calibri" panose="020F0502020204030204" pitchFamily="34" charset="0"/>
                <a:cs typeface="Calibri" panose="020F0502020204030204" pitchFamily="34" charset="0"/>
              </a:rPr>
              <a:t>can become overly complex by splitting data into many small subsets which allows them to fit the training data perfectly. </a:t>
            </a:r>
            <a:endParaRPr lang="en-US" sz="1500" dirty="0"/>
          </a:p>
        </p:txBody>
      </p:sp>
      <p:sp>
        <p:nvSpPr>
          <p:cNvPr id="7" name="Rectangle: Rounded Corners 6">
            <a:extLst>
              <a:ext uri="{FF2B5EF4-FFF2-40B4-BE49-F238E27FC236}">
                <a16:creationId xmlns:a16="http://schemas.microsoft.com/office/drawing/2014/main" id="{800405BD-2354-C1BE-7EF3-49BBE4554A7F}"/>
              </a:ext>
            </a:extLst>
          </p:cNvPr>
          <p:cNvSpPr/>
          <p:nvPr/>
        </p:nvSpPr>
        <p:spPr>
          <a:xfrm>
            <a:off x="3132028" y="2540785"/>
            <a:ext cx="2985248" cy="1437891"/>
          </a:xfrm>
          <a:prstGeom prst="roundRect">
            <a:avLst/>
          </a:prstGeom>
          <a:solidFill>
            <a:schemeClr val="bg1"/>
          </a:solidFill>
          <a:ln w="9525">
            <a:solidFill>
              <a:srgbClr val="0833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500" b="1" dirty="0">
              <a:solidFill>
                <a:srgbClr val="08335E"/>
              </a:solidFill>
              <a:latin typeface="Calibri" panose="020F0502020204030204" pitchFamily="34" charset="0"/>
              <a:cs typeface="Calibri" panose="020F0502020204030204" pitchFamily="34" charset="0"/>
            </a:endParaRPr>
          </a:p>
          <a:p>
            <a:pPr algn="ctr"/>
            <a:endParaRPr lang="en-US" sz="1500" b="1" dirty="0">
              <a:solidFill>
                <a:srgbClr val="08335E"/>
              </a:solidFill>
              <a:latin typeface="Calibri" panose="020F0502020204030204" pitchFamily="34" charset="0"/>
              <a:cs typeface="Calibri" panose="020F0502020204030204" pitchFamily="34" charset="0"/>
            </a:endParaRPr>
          </a:p>
          <a:p>
            <a:pPr algn="ctr"/>
            <a:r>
              <a:rPr lang="en-US" sz="1500" b="1" dirty="0">
                <a:solidFill>
                  <a:srgbClr val="08335E"/>
                </a:solidFill>
                <a:latin typeface="Calibri" panose="020F0502020204030204" pitchFamily="34" charset="0"/>
                <a:cs typeface="Calibri" panose="020F0502020204030204" pitchFamily="34" charset="0"/>
              </a:rPr>
              <a:t>Random Forest: </a:t>
            </a:r>
            <a:r>
              <a:rPr lang="en-US" sz="1500" dirty="0">
                <a:solidFill>
                  <a:srgbClr val="032F5E"/>
                </a:solidFill>
                <a:latin typeface="Calibri" panose="020F0502020204030204" pitchFamily="34" charset="0"/>
                <a:cs typeface="Calibri" panose="020F0502020204030204" pitchFamily="34" charset="0"/>
              </a:rPr>
              <a:t>Can be computationally intensive, but generally performs well on large datasets.</a:t>
            </a:r>
          </a:p>
          <a:p>
            <a:pPr algn="ctr"/>
            <a:endParaRPr lang="en-US" sz="1500" b="1" dirty="0">
              <a:solidFill>
                <a:srgbClr val="08335E"/>
              </a:solidFill>
              <a:latin typeface="Calibri" panose="020F0502020204030204" pitchFamily="34" charset="0"/>
              <a:cs typeface="Calibri" panose="020F0502020204030204" pitchFamily="34" charset="0"/>
            </a:endParaRPr>
          </a:p>
          <a:p>
            <a:pPr algn="ctr"/>
            <a:endParaRPr lang="en-US" sz="1500" dirty="0"/>
          </a:p>
        </p:txBody>
      </p:sp>
      <p:sp>
        <p:nvSpPr>
          <p:cNvPr id="8" name="Rectangle: Rounded Corners 7">
            <a:extLst>
              <a:ext uri="{FF2B5EF4-FFF2-40B4-BE49-F238E27FC236}">
                <a16:creationId xmlns:a16="http://schemas.microsoft.com/office/drawing/2014/main" id="{1470D040-218E-9BCD-B535-ED133F6F975D}"/>
              </a:ext>
            </a:extLst>
          </p:cNvPr>
          <p:cNvSpPr/>
          <p:nvPr/>
        </p:nvSpPr>
        <p:spPr>
          <a:xfrm>
            <a:off x="428934" y="2187653"/>
            <a:ext cx="2135212" cy="2380466"/>
          </a:xfrm>
          <a:prstGeom prst="roundRect">
            <a:avLst/>
          </a:prstGeom>
          <a:solidFill>
            <a:schemeClr val="bg1"/>
          </a:solidFill>
          <a:ln w="9525">
            <a:solidFill>
              <a:srgbClr val="EAAB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500" b="1" dirty="0">
              <a:solidFill>
                <a:srgbClr val="032F5E"/>
              </a:solidFill>
              <a:latin typeface="Calibri" panose="020F0502020204030204" pitchFamily="34" charset="0"/>
              <a:cs typeface="Calibri" panose="020F0502020204030204" pitchFamily="34" charset="0"/>
            </a:endParaRPr>
          </a:p>
          <a:p>
            <a:r>
              <a:rPr lang="en-US" sz="1500" b="1" dirty="0">
                <a:solidFill>
                  <a:srgbClr val="032F5E"/>
                </a:solidFill>
                <a:latin typeface="Calibri" panose="020F0502020204030204" pitchFamily="34" charset="0"/>
                <a:cs typeface="Calibri" panose="020F0502020204030204" pitchFamily="34" charset="0"/>
              </a:rPr>
              <a:t>Logistic Regression: </a:t>
            </a:r>
            <a:r>
              <a:rPr lang="en-US" sz="1500" b="0" dirty="0">
                <a:solidFill>
                  <a:srgbClr val="032F5E"/>
                </a:solidFill>
                <a:latin typeface="Calibri" panose="020F0502020204030204" pitchFamily="34" charset="0"/>
                <a:cs typeface="Calibri" panose="020F0502020204030204" pitchFamily="34" charset="0"/>
              </a:rPr>
              <a:t>Assumes a linear relationship between features and the target. Hence, it did not capture complex patterns well.</a:t>
            </a:r>
          </a:p>
          <a:p>
            <a:pPr algn="ctr"/>
            <a:endParaRPr lang="en-US" sz="1500" dirty="0"/>
          </a:p>
        </p:txBody>
      </p:sp>
      <p:sp>
        <p:nvSpPr>
          <p:cNvPr id="9" name="Rectangle: Rounded Corners 8">
            <a:extLst>
              <a:ext uri="{FF2B5EF4-FFF2-40B4-BE49-F238E27FC236}">
                <a16:creationId xmlns:a16="http://schemas.microsoft.com/office/drawing/2014/main" id="{F8D1B4DC-B081-4CED-5484-7F717E46326E}"/>
              </a:ext>
            </a:extLst>
          </p:cNvPr>
          <p:cNvSpPr/>
          <p:nvPr/>
        </p:nvSpPr>
        <p:spPr>
          <a:xfrm>
            <a:off x="6692167" y="2265815"/>
            <a:ext cx="2135212" cy="2380467"/>
          </a:xfrm>
          <a:prstGeom prst="roundRect">
            <a:avLst/>
          </a:prstGeom>
          <a:solidFill>
            <a:schemeClr val="bg1"/>
          </a:solidFill>
          <a:ln w="9525">
            <a:solidFill>
              <a:srgbClr val="EAAB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500" b="1" dirty="0">
              <a:solidFill>
                <a:srgbClr val="032F5E"/>
              </a:solidFill>
              <a:latin typeface="Calibri" panose="020F0502020204030204" pitchFamily="34" charset="0"/>
              <a:cs typeface="Calibri" panose="020F0502020204030204" pitchFamily="34" charset="0"/>
            </a:endParaRPr>
          </a:p>
          <a:p>
            <a:r>
              <a:rPr lang="en-US" sz="1500" b="1" dirty="0">
                <a:solidFill>
                  <a:srgbClr val="032F5E"/>
                </a:solidFill>
                <a:latin typeface="Calibri" panose="020F0502020204030204" pitchFamily="34" charset="0"/>
                <a:cs typeface="Calibri" panose="020F0502020204030204" pitchFamily="34" charset="0"/>
              </a:rPr>
              <a:t>KNN: </a:t>
            </a:r>
            <a:r>
              <a:rPr lang="en-US" sz="1500" dirty="0">
                <a:solidFill>
                  <a:srgbClr val="032F5E"/>
                </a:solidFill>
                <a:latin typeface="Calibri" panose="020F0502020204030204" pitchFamily="34" charset="0"/>
                <a:cs typeface="Calibri" panose="020F0502020204030204" pitchFamily="34" charset="0"/>
              </a:rPr>
              <a:t>The computational cost of finding the nearest neighbors increases significantly with the number of features, making KNN less scalable and slower compared to other algorithms.</a:t>
            </a:r>
            <a:endParaRPr lang="en-US" sz="1500" dirty="0">
              <a:ln>
                <a:solidFill>
                  <a:srgbClr val="032F5E"/>
                </a:solidFill>
              </a:ln>
              <a:solidFill>
                <a:srgbClr val="032F5E"/>
              </a:solidFill>
              <a:latin typeface="Calibri" panose="020F0502020204030204" pitchFamily="34" charset="0"/>
              <a:cs typeface="Calibri" panose="020F0502020204030204" pitchFamily="34" charset="0"/>
            </a:endParaRPr>
          </a:p>
          <a:p>
            <a:pPr algn="ctr"/>
            <a:endParaRPr lang="en-US" sz="1500" dirty="0"/>
          </a:p>
        </p:txBody>
      </p:sp>
      <p:sp>
        <p:nvSpPr>
          <p:cNvPr id="10" name="Rectangle: Rounded Corners 9">
            <a:extLst>
              <a:ext uri="{FF2B5EF4-FFF2-40B4-BE49-F238E27FC236}">
                <a16:creationId xmlns:a16="http://schemas.microsoft.com/office/drawing/2014/main" id="{EB5ABE5D-89A6-0FC5-5801-DFC2A3C00E5C}"/>
              </a:ext>
            </a:extLst>
          </p:cNvPr>
          <p:cNvSpPr/>
          <p:nvPr/>
        </p:nvSpPr>
        <p:spPr>
          <a:xfrm>
            <a:off x="3255888" y="1121034"/>
            <a:ext cx="2861388" cy="943102"/>
          </a:xfrm>
          <a:prstGeom prst="roundRect">
            <a:avLst/>
          </a:prstGeom>
          <a:solidFill>
            <a:schemeClr val="bg1"/>
          </a:solidFill>
          <a:ln w="9525">
            <a:solidFill>
              <a:srgbClr val="EAAB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solidFill>
                <a:srgbClr val="032F5E"/>
              </a:solidFill>
              <a:latin typeface="Calibri" panose="020F0502020204030204" pitchFamily="34" charset="0"/>
              <a:cs typeface="Calibri" panose="020F0502020204030204" pitchFamily="34" charset="0"/>
            </a:endParaRPr>
          </a:p>
          <a:p>
            <a:pPr algn="ctr"/>
            <a:r>
              <a:rPr lang="en-US" sz="1500" b="1" dirty="0">
                <a:solidFill>
                  <a:srgbClr val="032F5E"/>
                </a:solidFill>
                <a:latin typeface="Calibri" panose="020F0502020204030204" pitchFamily="34" charset="0"/>
                <a:cs typeface="Calibri" panose="020F0502020204030204" pitchFamily="34" charset="0"/>
              </a:rPr>
              <a:t>SVC: </a:t>
            </a:r>
            <a:r>
              <a:rPr lang="en-US" sz="1600" dirty="0">
                <a:solidFill>
                  <a:srgbClr val="032F5E"/>
                </a:solidFill>
                <a:latin typeface="Calibri" panose="020F0502020204030204" pitchFamily="34" charset="0"/>
                <a:cs typeface="Calibri" panose="020F0502020204030204" pitchFamily="34" charset="0"/>
              </a:rPr>
              <a:t>challenges with imbalanced data</a:t>
            </a:r>
            <a:endParaRPr lang="en-US" sz="1600" dirty="0">
              <a:ln>
                <a:solidFill>
                  <a:srgbClr val="032F5E"/>
                </a:solidFill>
              </a:ln>
              <a:solidFill>
                <a:srgbClr val="032F5E"/>
              </a:solidFill>
              <a:latin typeface="Calibri" panose="020F0502020204030204" pitchFamily="34" charset="0"/>
              <a:cs typeface="Calibri" panose="020F0502020204030204" pitchFamily="34" charset="0"/>
            </a:endParaRPr>
          </a:p>
          <a:p>
            <a:pPr algn="ctr"/>
            <a:endParaRPr lang="en-US" sz="1500" dirty="0"/>
          </a:p>
        </p:txBody>
      </p:sp>
      <p:cxnSp>
        <p:nvCxnSpPr>
          <p:cNvPr id="12" name="Straight Connector 11">
            <a:extLst>
              <a:ext uri="{FF2B5EF4-FFF2-40B4-BE49-F238E27FC236}">
                <a16:creationId xmlns:a16="http://schemas.microsoft.com/office/drawing/2014/main" id="{0BDF677A-7A12-6D5F-1399-7828F8EA2D76}"/>
              </a:ext>
            </a:extLst>
          </p:cNvPr>
          <p:cNvCxnSpPr>
            <a:cxnSpLocks/>
            <a:stCxn id="10" idx="1"/>
            <a:endCxn id="8" idx="0"/>
          </p:cNvCxnSpPr>
          <p:nvPr/>
        </p:nvCxnSpPr>
        <p:spPr>
          <a:xfrm flipH="1">
            <a:off x="1496540" y="1592585"/>
            <a:ext cx="1759348" cy="595068"/>
          </a:xfrm>
          <a:prstGeom prst="line">
            <a:avLst/>
          </a:prstGeom>
          <a:ln w="6350">
            <a:solidFill>
              <a:srgbClr val="08335E"/>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BADDB0C-0E8A-992D-3DC1-F2563987DD57}"/>
              </a:ext>
            </a:extLst>
          </p:cNvPr>
          <p:cNvCxnSpPr>
            <a:cxnSpLocks/>
            <a:stCxn id="8" idx="2"/>
            <a:endCxn id="6" idx="1"/>
          </p:cNvCxnSpPr>
          <p:nvPr/>
        </p:nvCxnSpPr>
        <p:spPr>
          <a:xfrm>
            <a:off x="1496540" y="4568119"/>
            <a:ext cx="1681448" cy="950525"/>
          </a:xfrm>
          <a:prstGeom prst="line">
            <a:avLst/>
          </a:prstGeom>
          <a:ln w="6350">
            <a:solidFill>
              <a:srgbClr val="08335E"/>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00DDC3C-9996-C968-1194-769A8C157F78}"/>
              </a:ext>
            </a:extLst>
          </p:cNvPr>
          <p:cNvCxnSpPr>
            <a:cxnSpLocks/>
            <a:stCxn id="9" idx="2"/>
            <a:endCxn id="6" idx="3"/>
          </p:cNvCxnSpPr>
          <p:nvPr/>
        </p:nvCxnSpPr>
        <p:spPr>
          <a:xfrm flipH="1">
            <a:off x="6163236" y="4646282"/>
            <a:ext cx="1596537" cy="872362"/>
          </a:xfrm>
          <a:prstGeom prst="line">
            <a:avLst/>
          </a:prstGeom>
          <a:ln w="6350">
            <a:solidFill>
              <a:srgbClr val="08335E"/>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2932AF-7C95-5899-FB99-E3F0D286E718}"/>
              </a:ext>
            </a:extLst>
          </p:cNvPr>
          <p:cNvCxnSpPr>
            <a:cxnSpLocks/>
            <a:stCxn id="10" idx="3"/>
            <a:endCxn id="9" idx="0"/>
          </p:cNvCxnSpPr>
          <p:nvPr/>
        </p:nvCxnSpPr>
        <p:spPr>
          <a:xfrm>
            <a:off x="6117276" y="1592585"/>
            <a:ext cx="1642497" cy="673230"/>
          </a:xfrm>
          <a:prstGeom prst="line">
            <a:avLst/>
          </a:prstGeom>
          <a:ln w="6350">
            <a:solidFill>
              <a:srgbClr val="08335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22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52DC7F-4D2D-D06B-8975-336E4F4FAF58}"/>
              </a:ext>
            </a:extLst>
          </p:cNvPr>
          <p:cNvSpPr>
            <a:spLocks noGrp="1"/>
          </p:cNvSpPr>
          <p:nvPr>
            <p:ph type="sldNum" sz="quarter" idx="12"/>
          </p:nvPr>
        </p:nvSpPr>
        <p:spPr/>
        <p:txBody>
          <a:bodyPr/>
          <a:lstStyle/>
          <a:p>
            <a:fld id="{5930B5CD-230D-41EA-8C44-E0031D6C1835}" type="slidenum">
              <a:rPr lang="en-ZA" smtClean="0"/>
              <a:t>28</a:t>
            </a:fld>
            <a:endParaRPr lang="en-ZA"/>
          </a:p>
        </p:txBody>
      </p:sp>
      <p:sp>
        <p:nvSpPr>
          <p:cNvPr id="3" name="TextBox 2">
            <a:extLst>
              <a:ext uri="{FF2B5EF4-FFF2-40B4-BE49-F238E27FC236}">
                <a16:creationId xmlns:a16="http://schemas.microsoft.com/office/drawing/2014/main" id="{8175AE96-E09D-CC45-132D-C5F07BF91B68}"/>
              </a:ext>
            </a:extLst>
          </p:cNvPr>
          <p:cNvSpPr txBox="1"/>
          <p:nvPr/>
        </p:nvSpPr>
        <p:spPr>
          <a:xfrm>
            <a:off x="3488990" y="927371"/>
            <a:ext cx="7153836" cy="523220"/>
          </a:xfrm>
          <a:prstGeom prst="rect">
            <a:avLst/>
          </a:prstGeom>
          <a:noFill/>
        </p:spPr>
        <p:txBody>
          <a:bodyPr wrap="square" rtlCol="0">
            <a:spAutoFit/>
          </a:bodyPr>
          <a:lstStyle/>
          <a:p>
            <a:r>
              <a:rPr lang="en-US" sz="2700" b="1" dirty="0">
                <a:solidFill>
                  <a:srgbClr val="EAAB00"/>
                </a:solidFill>
                <a:latin typeface="Calibri" panose="020F0502020204030204" pitchFamily="34" charset="0"/>
                <a:cs typeface="Calibri" panose="020F0502020204030204" pitchFamily="34" charset="0"/>
              </a:rPr>
              <a:t>Conclusion</a:t>
            </a:r>
          </a:p>
        </p:txBody>
      </p:sp>
      <p:sp>
        <p:nvSpPr>
          <p:cNvPr id="4" name="TextBox 3">
            <a:extLst>
              <a:ext uri="{FF2B5EF4-FFF2-40B4-BE49-F238E27FC236}">
                <a16:creationId xmlns:a16="http://schemas.microsoft.com/office/drawing/2014/main" id="{437051FA-29F3-E4A3-4DF2-8C1E4B4B0AD6}"/>
              </a:ext>
            </a:extLst>
          </p:cNvPr>
          <p:cNvSpPr txBox="1"/>
          <p:nvPr/>
        </p:nvSpPr>
        <p:spPr>
          <a:xfrm>
            <a:off x="491534" y="1570598"/>
            <a:ext cx="8346141" cy="258532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lang="en-US" dirty="0">
                <a:solidFill>
                  <a:srgbClr val="08335E"/>
                </a:solidFill>
                <a:latin typeface="Calibri" panose="020F0502020204030204" pitchFamily="34" charset="0"/>
                <a:cs typeface="Calibri" panose="020F0502020204030204" pitchFamily="34" charset="0"/>
              </a:rPr>
              <a:t>Random Forest stands out as the champion in online transaction fraud detection, effortlessly untangling complex patterns and reducing overfitting by harnessing the collective power of multiple decision trees. </a:t>
            </a:r>
          </a:p>
          <a:p>
            <a:pPr marL="0" marR="0" lvl="0" indent="0" algn="l" defTabSz="914400" rtl="0" eaLnBrk="0" fontAlgn="base" latinLnBrk="0" hangingPunct="0">
              <a:lnSpc>
                <a:spcPct val="100000"/>
              </a:lnSpc>
              <a:spcBef>
                <a:spcPct val="0"/>
              </a:spcBef>
              <a:spcAft>
                <a:spcPct val="0"/>
              </a:spcAft>
              <a:buClrTx/>
              <a:buSzTx/>
              <a:tabLst/>
            </a:pPr>
            <a:endParaRPr lang="en-US" dirty="0">
              <a:solidFill>
                <a:srgbClr val="08335E"/>
              </a:solidFill>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dirty="0">
                <a:solidFill>
                  <a:srgbClr val="08335E"/>
                </a:solidFill>
                <a:latin typeface="Calibri" panose="020F0502020204030204" pitchFamily="34" charset="0"/>
                <a:cs typeface="Calibri" panose="020F0502020204030204" pitchFamily="34" charset="0"/>
              </a:rPr>
              <a:t>While SVM offers high precision, it struggle to correctly classify the minority class. It ended up being biased towards the majority class, leading to fewer correct prediction.</a:t>
            </a:r>
          </a:p>
          <a:p>
            <a:pPr marL="0" marR="0" lvl="0" indent="0" algn="l" defTabSz="914400" rtl="0" eaLnBrk="0" fontAlgn="base" latinLnBrk="0" hangingPunct="0">
              <a:lnSpc>
                <a:spcPct val="100000"/>
              </a:lnSpc>
              <a:spcBef>
                <a:spcPct val="0"/>
              </a:spcBef>
              <a:spcAft>
                <a:spcPct val="0"/>
              </a:spcAft>
              <a:buClrTx/>
              <a:buSzTx/>
              <a:tabLst/>
            </a:pPr>
            <a:endParaRPr lang="en-US" dirty="0">
              <a:solidFill>
                <a:srgbClr val="08335E"/>
              </a:solidFill>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dirty="0">
                <a:solidFill>
                  <a:srgbClr val="08335E"/>
                </a:solidFill>
                <a:latin typeface="Calibri" panose="020F0502020204030204" pitchFamily="34" charset="0"/>
                <a:cs typeface="Calibri" panose="020F0502020204030204" pitchFamily="34" charset="0"/>
              </a:rPr>
              <a:t>Meanwhile, Logistic Regression and KNN, though simpler, waver when faced with the intricate, high-dimensional challenges of fraud detection.</a:t>
            </a:r>
            <a:endParaRPr kumimoji="0" lang="en-US" altLang="en-US" b="0" i="0" u="none" strike="noStrike" cap="none" normalizeH="0" baseline="0" dirty="0">
              <a:ln>
                <a:noFill/>
              </a:ln>
              <a:solidFill>
                <a:srgbClr val="08335E"/>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0858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4210650" y="6373160"/>
            <a:ext cx="444776" cy="365125"/>
          </a:xfrm>
        </p:spPr>
        <p:txBody>
          <a:bodyPr/>
          <a:lstStyle/>
          <a:p>
            <a:fld id="{5930B5CD-230D-41EA-8C44-E0031D6C1835}" type="slidenum">
              <a:rPr lang="en-ZA" smtClean="0"/>
              <a:t>29</a:t>
            </a:fld>
            <a:endParaRPr lang="en-ZA"/>
          </a:p>
        </p:txBody>
      </p:sp>
      <p:sp>
        <p:nvSpPr>
          <p:cNvPr id="2" name="Title 5">
            <a:extLst>
              <a:ext uri="{FF2B5EF4-FFF2-40B4-BE49-F238E27FC236}">
                <a16:creationId xmlns:a16="http://schemas.microsoft.com/office/drawing/2014/main" id="{4268DEF6-B0C4-6983-CB2B-393E2E8E72E2}"/>
              </a:ext>
            </a:extLst>
          </p:cNvPr>
          <p:cNvSpPr>
            <a:spLocks noGrp="1"/>
          </p:cNvSpPr>
          <p:nvPr>
            <p:ph type="title"/>
          </p:nvPr>
        </p:nvSpPr>
        <p:spPr>
          <a:xfrm>
            <a:off x="205187" y="27103"/>
            <a:ext cx="6057072" cy="907084"/>
          </a:xfrm>
        </p:spPr>
        <p:txBody>
          <a:bodyPr>
            <a:normAutofit/>
          </a:bodyPr>
          <a:lstStyle/>
          <a:p>
            <a:r>
              <a:rPr lang="en-US" sz="2800">
                <a:latin typeface="Calibri"/>
                <a:cs typeface="Calibri"/>
              </a:rPr>
              <a:t>Logistic Regression</a:t>
            </a:r>
            <a:endParaRPr lang="en-US">
              <a:latin typeface="Calibri"/>
              <a:cs typeface="Calibri"/>
            </a:endParaRPr>
          </a:p>
        </p:txBody>
      </p:sp>
      <p:sp>
        <p:nvSpPr>
          <p:cNvPr id="3" name="Content Placeholder 2">
            <a:extLst>
              <a:ext uri="{FF2B5EF4-FFF2-40B4-BE49-F238E27FC236}">
                <a16:creationId xmlns:a16="http://schemas.microsoft.com/office/drawing/2014/main" id="{72F628D0-72E9-1E24-4950-6BCE7377CD89}"/>
              </a:ext>
            </a:extLst>
          </p:cNvPr>
          <p:cNvSpPr>
            <a:spLocks noGrp="1"/>
          </p:cNvSpPr>
          <p:nvPr>
            <p:ph idx="1"/>
          </p:nvPr>
        </p:nvSpPr>
        <p:spPr>
          <a:xfrm>
            <a:off x="233179" y="841632"/>
            <a:ext cx="8683861" cy="1175442"/>
          </a:xfrm>
        </p:spPr>
        <p:txBody>
          <a:bodyPr lIns="91440" tIns="45720" rIns="91440" bIns="45720" anchor="t"/>
          <a:lstStyle/>
          <a:p>
            <a:pPr marL="0" indent="0">
              <a:lnSpc>
                <a:spcPct val="150000"/>
              </a:lnSpc>
              <a:buNone/>
            </a:pPr>
            <a:r>
              <a:rPr lang="en-US" sz="1600">
                <a:latin typeface="Calibri"/>
                <a:cs typeface="Calibri"/>
              </a:rPr>
              <a:t>A type of algorithm used for binary classification problems. Unlike linear regression, which predicts a continuous outcome, logistic regression predicts the probability of a binary outcome (e.g., yes/no, true/false). The logistic function (sigmoid function) is used to map predicted values to probabilities</a:t>
            </a:r>
          </a:p>
        </p:txBody>
      </p:sp>
      <p:grpSp>
        <p:nvGrpSpPr>
          <p:cNvPr id="6" name="Group 5">
            <a:extLst>
              <a:ext uri="{FF2B5EF4-FFF2-40B4-BE49-F238E27FC236}">
                <a16:creationId xmlns:a16="http://schemas.microsoft.com/office/drawing/2014/main" id="{13E13A52-92DD-C030-6DAB-C4BA242FF369}"/>
              </a:ext>
            </a:extLst>
          </p:cNvPr>
          <p:cNvGrpSpPr/>
          <p:nvPr/>
        </p:nvGrpSpPr>
        <p:grpSpPr>
          <a:xfrm>
            <a:off x="359024" y="2349152"/>
            <a:ext cx="3856997" cy="3539100"/>
            <a:chOff x="2998226" y="2393684"/>
            <a:chExt cx="3245768" cy="2573357"/>
          </a:xfrm>
        </p:grpSpPr>
        <p:pic>
          <p:nvPicPr>
            <p:cNvPr id="12" name="Picture 11">
              <a:extLst>
                <a:ext uri="{FF2B5EF4-FFF2-40B4-BE49-F238E27FC236}">
                  <a16:creationId xmlns:a16="http://schemas.microsoft.com/office/drawing/2014/main" id="{697BC0DD-2D5C-56CB-B466-1B5011828BA9}"/>
                </a:ext>
              </a:extLst>
            </p:cNvPr>
            <p:cNvPicPr>
              <a:picLocks noChangeAspect="1"/>
            </p:cNvPicPr>
            <p:nvPr/>
          </p:nvPicPr>
          <p:blipFill rotWithShape="1">
            <a:blip r:embed="rId2">
              <a:extLst>
                <a:ext uri="{28A0092B-C50C-407E-A947-70E740481C1C}">
                  <a14:useLocalDpi xmlns:a14="http://schemas.microsoft.com/office/drawing/2010/main" val="0"/>
                </a:ext>
              </a:extLst>
            </a:blip>
            <a:srcRect l="8247" t="26939" r="62030" b="38548"/>
            <a:stretch/>
          </p:blipFill>
          <p:spPr>
            <a:xfrm>
              <a:off x="2998226" y="2393684"/>
              <a:ext cx="3212976" cy="2573357"/>
            </a:xfrm>
            <a:prstGeom prst="rect">
              <a:avLst/>
            </a:prstGeom>
          </p:spPr>
        </p:pic>
        <p:grpSp>
          <p:nvGrpSpPr>
            <p:cNvPr id="33" name="Group 32">
              <a:extLst>
                <a:ext uri="{FF2B5EF4-FFF2-40B4-BE49-F238E27FC236}">
                  <a16:creationId xmlns:a16="http://schemas.microsoft.com/office/drawing/2014/main" id="{A709DE56-E4C5-5A1F-8F62-3F5963AD87C0}"/>
                </a:ext>
              </a:extLst>
            </p:cNvPr>
            <p:cNvGrpSpPr/>
            <p:nvPr/>
          </p:nvGrpSpPr>
          <p:grpSpPr>
            <a:xfrm>
              <a:off x="3375008" y="3677517"/>
              <a:ext cx="2868986" cy="515964"/>
              <a:chOff x="4204560" y="4418522"/>
              <a:chExt cx="3750012" cy="733266"/>
            </a:xfrm>
          </p:grpSpPr>
          <p:cxnSp>
            <p:nvCxnSpPr>
              <p:cNvPr id="21" name="Straight Connector 20">
                <a:extLst>
                  <a:ext uri="{FF2B5EF4-FFF2-40B4-BE49-F238E27FC236}">
                    <a16:creationId xmlns:a16="http://schemas.microsoft.com/office/drawing/2014/main" id="{5B939289-0214-0EC7-10E8-3671A2278B7E}"/>
                  </a:ext>
                </a:extLst>
              </p:cNvPr>
              <p:cNvCxnSpPr>
                <a:cxnSpLocks/>
              </p:cNvCxnSpPr>
              <p:nvPr/>
            </p:nvCxnSpPr>
            <p:spPr>
              <a:xfrm>
                <a:off x="4204560" y="4418522"/>
                <a:ext cx="3750012" cy="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2" name="Group 31">
                <a:extLst>
                  <a:ext uri="{FF2B5EF4-FFF2-40B4-BE49-F238E27FC236}">
                    <a16:creationId xmlns:a16="http://schemas.microsoft.com/office/drawing/2014/main" id="{87352671-9050-9A55-6E0D-1960A5209B47}"/>
                  </a:ext>
                </a:extLst>
              </p:cNvPr>
              <p:cNvGrpSpPr/>
              <p:nvPr/>
            </p:nvGrpSpPr>
            <p:grpSpPr>
              <a:xfrm>
                <a:off x="6645609" y="4468258"/>
                <a:ext cx="1302353" cy="683530"/>
                <a:chOff x="6645609" y="4468258"/>
                <a:chExt cx="1302353" cy="683530"/>
              </a:xfrm>
            </p:grpSpPr>
            <p:cxnSp>
              <p:nvCxnSpPr>
                <p:cNvPr id="28" name="Straight Arrow Connector 27">
                  <a:extLst>
                    <a:ext uri="{FF2B5EF4-FFF2-40B4-BE49-F238E27FC236}">
                      <a16:creationId xmlns:a16="http://schemas.microsoft.com/office/drawing/2014/main" id="{C06744BC-8654-CCE0-EFCC-B07BCB4965E1}"/>
                    </a:ext>
                  </a:extLst>
                </p:cNvPr>
                <p:cNvCxnSpPr>
                  <a:cxnSpLocks/>
                </p:cNvCxnSpPr>
                <p:nvPr/>
              </p:nvCxnSpPr>
              <p:spPr>
                <a:xfrm flipH="1" flipV="1">
                  <a:off x="6914556" y="4468258"/>
                  <a:ext cx="190763" cy="32458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1" name="TextBox 30">
                  <a:extLst>
                    <a:ext uri="{FF2B5EF4-FFF2-40B4-BE49-F238E27FC236}">
                      <a16:creationId xmlns:a16="http://schemas.microsoft.com/office/drawing/2014/main" id="{E54960B3-6772-00DD-D9C8-E16BC95DC7B3}"/>
                    </a:ext>
                  </a:extLst>
                </p:cNvPr>
                <p:cNvSpPr txBox="1"/>
                <p:nvPr/>
              </p:nvSpPr>
              <p:spPr>
                <a:xfrm>
                  <a:off x="6645609" y="4779999"/>
                  <a:ext cx="1302353" cy="371789"/>
                </a:xfrm>
                <a:prstGeom prst="rect">
                  <a:avLst/>
                </a:prstGeom>
                <a:noFill/>
              </p:spPr>
              <p:txBody>
                <a:bodyPr wrap="square" rtlCol="0">
                  <a:spAutoFit/>
                </a:bodyPr>
                <a:lstStyle/>
                <a:p>
                  <a:r>
                    <a:rPr lang="en-US" sz="1100">
                      <a:solidFill>
                        <a:srgbClr val="FF0000"/>
                      </a:solidFill>
                    </a:rPr>
                    <a:t>Threshold</a:t>
                  </a:r>
                  <a:endParaRPr lang="en-GB" sz="1000">
                    <a:solidFill>
                      <a:srgbClr val="FF0000"/>
                    </a:solidFill>
                  </a:endParaRPr>
                </a:p>
              </p:txBody>
            </p:sp>
          </p:grpSp>
        </p:grpSp>
      </p:grpSp>
      <p:grpSp>
        <p:nvGrpSpPr>
          <p:cNvPr id="14" name="Group 13">
            <a:extLst>
              <a:ext uri="{FF2B5EF4-FFF2-40B4-BE49-F238E27FC236}">
                <a16:creationId xmlns:a16="http://schemas.microsoft.com/office/drawing/2014/main" id="{2536C5B0-1C35-BF7F-4EC9-E7B33F5C5F46}"/>
              </a:ext>
            </a:extLst>
          </p:cNvPr>
          <p:cNvGrpSpPr/>
          <p:nvPr/>
        </p:nvGrpSpPr>
        <p:grpSpPr>
          <a:xfrm>
            <a:off x="5070123" y="2902633"/>
            <a:ext cx="3569872" cy="1861703"/>
            <a:chOff x="232450" y="4402407"/>
            <a:chExt cx="3569872" cy="1861703"/>
          </a:xfrm>
        </p:grpSpPr>
        <p:sp>
          <p:nvSpPr>
            <p:cNvPr id="11" name="Content Placeholder 2">
              <a:extLst>
                <a:ext uri="{FF2B5EF4-FFF2-40B4-BE49-F238E27FC236}">
                  <a16:creationId xmlns:a16="http://schemas.microsoft.com/office/drawing/2014/main" id="{84F6D0CC-3E5A-7562-A0FA-9104BDA4BF8E}"/>
                </a:ext>
              </a:extLst>
            </p:cNvPr>
            <p:cNvSpPr txBox="1">
              <a:spLocks/>
            </p:cNvSpPr>
            <p:nvPr/>
          </p:nvSpPr>
          <p:spPr>
            <a:xfrm>
              <a:off x="232450" y="4402407"/>
              <a:ext cx="2870662" cy="51080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rgbClr val="032F5E"/>
                  </a:solidFill>
                  <a:latin typeface="Frutiger LT 45 Light" panose="020B0403030504020204" pitchFamily="34"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rgbClr val="032F5E"/>
                  </a:solidFill>
                  <a:latin typeface="Frutiger LT 45 Light" panose="020B0403030504020204"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032F5E"/>
                  </a:solidFill>
                  <a:latin typeface="Frutiger LT 45 Light" panose="020B0403030504020204" pitchFamily="34"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rgbClr val="032F5E"/>
                  </a:solidFill>
                  <a:latin typeface="Frutiger LT 45 Light" panose="020B0403030504020204"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032F5E"/>
                  </a:solidFill>
                  <a:latin typeface="Frutiger LT 45 Light" panose="020B0403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sz="1600" b="1">
                  <a:latin typeface="Calibri"/>
                  <a:cs typeface="Calibri"/>
                </a:rPr>
                <a:t>Weaknesses of the model</a:t>
              </a:r>
            </a:p>
          </p:txBody>
        </p:sp>
        <p:sp>
          <p:nvSpPr>
            <p:cNvPr id="13" name="Content Placeholder 2">
              <a:extLst>
                <a:ext uri="{FF2B5EF4-FFF2-40B4-BE49-F238E27FC236}">
                  <a16:creationId xmlns:a16="http://schemas.microsoft.com/office/drawing/2014/main" id="{B2C9B441-673E-C3AF-19CA-1C3411C7E2FA}"/>
                </a:ext>
              </a:extLst>
            </p:cNvPr>
            <p:cNvSpPr txBox="1">
              <a:spLocks/>
            </p:cNvSpPr>
            <p:nvPr/>
          </p:nvSpPr>
          <p:spPr>
            <a:xfrm>
              <a:off x="239609" y="4853284"/>
              <a:ext cx="3562713" cy="141082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rgbClr val="032F5E"/>
                  </a:solidFill>
                  <a:latin typeface="Frutiger LT 45 Light" panose="020B0403030504020204" pitchFamily="34"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rgbClr val="032F5E"/>
                  </a:solidFill>
                  <a:latin typeface="Frutiger LT 45 Light" panose="020B0403030504020204"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032F5E"/>
                  </a:solidFill>
                  <a:latin typeface="Frutiger LT 45 Light" panose="020B0403030504020204" pitchFamily="34"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rgbClr val="032F5E"/>
                  </a:solidFill>
                  <a:latin typeface="Frutiger LT 45 Light" panose="020B0403030504020204"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032F5E"/>
                  </a:solidFill>
                  <a:latin typeface="Frutiger LT 45 Light" panose="020B0403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600" dirty="0">
                  <a:latin typeface="Calibri"/>
                  <a:cs typeface="Calibri"/>
                </a:rPr>
                <a:t>Linearity assumptions</a:t>
              </a:r>
              <a:endParaRPr lang="en-US" sz="1600" dirty="0">
                <a:latin typeface="Calibri"/>
                <a:ea typeface="Calibri"/>
                <a:cs typeface="Calibri"/>
              </a:endParaRPr>
            </a:p>
            <a:p>
              <a:pPr>
                <a:lnSpc>
                  <a:spcPct val="100000"/>
                </a:lnSpc>
              </a:pPr>
              <a:r>
                <a:rPr lang="en-US" sz="1600" dirty="0">
                  <a:latin typeface="Calibri"/>
                  <a:cs typeface="Calibri"/>
                </a:rPr>
                <a:t>Prone to overfitting</a:t>
              </a:r>
              <a:endParaRPr lang="en-US" sz="1600" dirty="0">
                <a:latin typeface="Calibri"/>
                <a:ea typeface="Calibri"/>
                <a:cs typeface="Calibri"/>
              </a:endParaRPr>
            </a:p>
            <a:p>
              <a:pPr>
                <a:lnSpc>
                  <a:spcPct val="100000"/>
                </a:lnSpc>
              </a:pPr>
              <a:r>
                <a:rPr lang="en-US" sz="1600" dirty="0">
                  <a:latin typeface="Calibri"/>
                  <a:cs typeface="Calibri"/>
                </a:rPr>
                <a:t>Logistic regression is sensitive to outliers, which can skew the results. </a:t>
              </a:r>
              <a:endParaRPr lang="en-US" sz="1600" dirty="0">
                <a:latin typeface="Calibri"/>
                <a:ea typeface="Calibri"/>
                <a:cs typeface="Calibri"/>
              </a:endParaRPr>
            </a:p>
            <a:p>
              <a:pPr>
                <a:lnSpc>
                  <a:spcPct val="100000"/>
                </a:lnSpc>
              </a:pPr>
              <a:endParaRPr lang="en-US" sz="1600" dirty="0">
                <a:latin typeface="Calibri"/>
                <a:ea typeface="Calibri"/>
                <a:cs typeface="Calibri"/>
              </a:endParaRPr>
            </a:p>
          </p:txBody>
        </p:sp>
      </p:grpSp>
      <p:cxnSp>
        <p:nvCxnSpPr>
          <p:cNvPr id="18" name="Straight Connector 17">
            <a:extLst>
              <a:ext uri="{FF2B5EF4-FFF2-40B4-BE49-F238E27FC236}">
                <a16:creationId xmlns:a16="http://schemas.microsoft.com/office/drawing/2014/main" id="{7E827EFC-3716-5B63-B87F-DCE85155BBC5}"/>
              </a:ext>
            </a:extLst>
          </p:cNvPr>
          <p:cNvCxnSpPr>
            <a:cxnSpLocks/>
          </p:cNvCxnSpPr>
          <p:nvPr/>
        </p:nvCxnSpPr>
        <p:spPr>
          <a:xfrm flipH="1">
            <a:off x="4624780" y="2688795"/>
            <a:ext cx="67235" cy="3209317"/>
          </a:xfrm>
          <a:prstGeom prst="line">
            <a:avLst/>
          </a:prstGeom>
          <a:ln/>
        </p:spPr>
        <p:style>
          <a:lnRef idx="1">
            <a:schemeClr val="accent3"/>
          </a:lnRef>
          <a:fillRef idx="0">
            <a:schemeClr val="accent3"/>
          </a:fillRef>
          <a:effectRef idx="0">
            <a:schemeClr val="accent3"/>
          </a:effectRef>
          <a:fontRef idx="minor">
            <a:schemeClr val="tx1"/>
          </a:fontRef>
        </p:style>
      </p:cxnSp>
      <p:sp>
        <p:nvSpPr>
          <p:cNvPr id="8" name="Rectangle: Rounded Corners 7">
            <a:hlinkClick r:id="rId3" action="ppaction://hlinksldjump"/>
            <a:extLst>
              <a:ext uri="{FF2B5EF4-FFF2-40B4-BE49-F238E27FC236}">
                <a16:creationId xmlns:a16="http://schemas.microsoft.com/office/drawing/2014/main" id="{3A0912EC-02AE-A774-8277-C217B43EA603}"/>
              </a:ext>
            </a:extLst>
          </p:cNvPr>
          <p:cNvSpPr/>
          <p:nvPr/>
        </p:nvSpPr>
        <p:spPr>
          <a:xfrm>
            <a:off x="6900871" y="6218334"/>
            <a:ext cx="821241" cy="364480"/>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EAAB00"/>
                </a:solidFill>
                <a:latin typeface="Calibri"/>
                <a:ea typeface="Calibri"/>
                <a:cs typeface="Arial"/>
              </a:rPr>
              <a:t>Fraud Detection</a:t>
            </a:r>
          </a:p>
        </p:txBody>
      </p:sp>
      <p:sp>
        <p:nvSpPr>
          <p:cNvPr id="9" name="Rectangle: Rounded Corners 8">
            <a:hlinkClick r:id="rId4" action="ppaction://hlinksldjump"/>
            <a:extLst>
              <a:ext uri="{FF2B5EF4-FFF2-40B4-BE49-F238E27FC236}">
                <a16:creationId xmlns:a16="http://schemas.microsoft.com/office/drawing/2014/main" id="{4753F0F2-C217-88E1-5B05-4F00F275E49D}"/>
              </a:ext>
            </a:extLst>
          </p:cNvPr>
          <p:cNvSpPr/>
          <p:nvPr/>
        </p:nvSpPr>
        <p:spPr>
          <a:xfrm>
            <a:off x="7876231" y="6218334"/>
            <a:ext cx="821241" cy="364480"/>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EAAB00"/>
                </a:solidFill>
                <a:latin typeface="Calibri"/>
                <a:ea typeface="Calibri"/>
                <a:cs typeface="Arial"/>
              </a:rPr>
              <a:t>Loan Approval</a:t>
            </a:r>
          </a:p>
        </p:txBody>
      </p:sp>
    </p:spTree>
    <p:extLst>
      <p:ext uri="{BB962C8B-B14F-4D97-AF65-F5344CB8AC3E}">
        <p14:creationId xmlns:p14="http://schemas.microsoft.com/office/powerpoint/2010/main" val="3425249629"/>
      </p:ext>
    </p:extLst>
  </p:cSld>
  <p:clrMapOvr>
    <a:masterClrMapping/>
  </p:clrMapOvr>
  <p:transition spd="med">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1CAB48B0-2D9B-4484-A146-30AA9A7F92B7}"/>
              </a:ext>
            </a:extLst>
          </p:cNvPr>
          <p:cNvSpPr>
            <a:spLocks noGrp="1"/>
          </p:cNvSpPr>
          <p:nvPr>
            <p:ph type="title"/>
          </p:nvPr>
        </p:nvSpPr>
        <p:spPr>
          <a:xfrm>
            <a:off x="330476" y="65983"/>
            <a:ext cx="3035576" cy="907084"/>
          </a:xfrm>
        </p:spPr>
        <p:txBody>
          <a:bodyPr>
            <a:normAutofit/>
          </a:bodyPr>
          <a:lstStyle/>
          <a:p>
            <a:r>
              <a:rPr lang="en-US" sz="2800">
                <a:latin typeface="Calibri"/>
                <a:cs typeface="Calibri"/>
              </a:rPr>
              <a:t>Contents</a:t>
            </a:r>
          </a:p>
        </p:txBody>
      </p:sp>
      <p:sp>
        <p:nvSpPr>
          <p:cNvPr id="5" name="Slide Number Placeholder 4"/>
          <p:cNvSpPr>
            <a:spLocks noGrp="1"/>
          </p:cNvSpPr>
          <p:nvPr>
            <p:ph type="sldNum" sz="quarter" idx="12"/>
          </p:nvPr>
        </p:nvSpPr>
        <p:spPr>
          <a:xfrm>
            <a:off x="4937907" y="6381153"/>
            <a:ext cx="444776" cy="365125"/>
          </a:xfrm>
        </p:spPr>
        <p:txBody>
          <a:bodyPr/>
          <a:lstStyle/>
          <a:p>
            <a:fld id="{5930B5CD-230D-41EA-8C44-E0031D6C1835}" type="slidenum">
              <a:rPr lang="en-ZA" smtClean="0">
                <a:latin typeface="Calibri"/>
                <a:cs typeface="Calibri"/>
              </a:rPr>
              <a:t>3</a:t>
            </a:fld>
            <a:endParaRPr lang="en-ZA">
              <a:latin typeface="Calibri"/>
              <a:cs typeface="Calibri"/>
            </a:endParaRPr>
          </a:p>
        </p:txBody>
      </p:sp>
      <p:grpSp>
        <p:nvGrpSpPr>
          <p:cNvPr id="12" name="Group 11">
            <a:extLst>
              <a:ext uri="{FF2B5EF4-FFF2-40B4-BE49-F238E27FC236}">
                <a16:creationId xmlns:a16="http://schemas.microsoft.com/office/drawing/2014/main" id="{ADEC4218-A31A-1949-385A-AFBD2E74DCDF}"/>
              </a:ext>
            </a:extLst>
          </p:cNvPr>
          <p:cNvGrpSpPr/>
          <p:nvPr/>
        </p:nvGrpSpPr>
        <p:grpSpPr>
          <a:xfrm>
            <a:off x="330476" y="833833"/>
            <a:ext cx="3898900" cy="437322"/>
            <a:chOff x="4797286" y="1742661"/>
            <a:chExt cx="3898900" cy="437322"/>
          </a:xfrm>
        </p:grpSpPr>
        <p:grpSp>
          <p:nvGrpSpPr>
            <p:cNvPr id="7" name="Group 6">
              <a:extLst>
                <a:ext uri="{FF2B5EF4-FFF2-40B4-BE49-F238E27FC236}">
                  <a16:creationId xmlns:a16="http://schemas.microsoft.com/office/drawing/2014/main" id="{6A49208D-4915-0220-2D16-93EE79020250}"/>
                </a:ext>
              </a:extLst>
            </p:cNvPr>
            <p:cNvGrpSpPr/>
            <p:nvPr/>
          </p:nvGrpSpPr>
          <p:grpSpPr>
            <a:xfrm>
              <a:off x="4797286" y="1742661"/>
              <a:ext cx="3898900" cy="437322"/>
              <a:chOff x="4134678" y="1398104"/>
              <a:chExt cx="3898900" cy="437322"/>
            </a:xfrm>
          </p:grpSpPr>
          <p:sp>
            <p:nvSpPr>
              <p:cNvPr id="2" name="Rectangle: Rounded Corners 1">
                <a:extLst>
                  <a:ext uri="{FF2B5EF4-FFF2-40B4-BE49-F238E27FC236}">
                    <a16:creationId xmlns:a16="http://schemas.microsoft.com/office/drawing/2014/main" id="{E4FDCCDF-6D90-A7C9-92F7-6ABAE30AA3F9}"/>
                  </a:ext>
                </a:extLst>
              </p:cNvPr>
              <p:cNvSpPr/>
              <p:nvPr/>
            </p:nvSpPr>
            <p:spPr>
              <a:xfrm>
                <a:off x="4134678" y="1398104"/>
                <a:ext cx="3898900" cy="437322"/>
              </a:xfrm>
              <a:prstGeom prst="roundRect">
                <a:avLst>
                  <a:gd name="adj" fmla="val 5000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solidFill>
                      <a:srgbClr val="032F5E"/>
                    </a:solidFill>
                    <a:latin typeface="Calibri"/>
                    <a:cs typeface="Calibri"/>
                  </a:rPr>
                  <a:t>Introduction</a:t>
                </a:r>
                <a:endParaRPr lang="en-US" sz="2000" b="1" dirty="0">
                  <a:latin typeface="Calibri"/>
                  <a:cs typeface="Arial"/>
                </a:endParaRPr>
              </a:p>
            </p:txBody>
          </p:sp>
          <p:sp>
            <p:nvSpPr>
              <p:cNvPr id="6" name="Oval 5">
                <a:extLst>
                  <a:ext uri="{FF2B5EF4-FFF2-40B4-BE49-F238E27FC236}">
                    <a16:creationId xmlns:a16="http://schemas.microsoft.com/office/drawing/2014/main" id="{DCD025AD-FE8C-CB9C-35FD-B7C1A01E5D4D}"/>
                  </a:ext>
                </a:extLst>
              </p:cNvPr>
              <p:cNvSpPr/>
              <p:nvPr/>
            </p:nvSpPr>
            <p:spPr>
              <a:xfrm>
                <a:off x="4134678" y="1398104"/>
                <a:ext cx="437322" cy="437322"/>
              </a:xfrm>
              <a:prstGeom prst="ellipse">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libri"/>
                  <a:cs typeface="Calibri"/>
                </a:endParaRPr>
              </a:p>
            </p:txBody>
          </p:sp>
        </p:grpSp>
        <p:pic>
          <p:nvPicPr>
            <p:cNvPr id="11" name="Graphic 10" descr="Checkmark with solid fill">
              <a:extLst>
                <a:ext uri="{FF2B5EF4-FFF2-40B4-BE49-F238E27FC236}">
                  <a16:creationId xmlns:a16="http://schemas.microsoft.com/office/drawing/2014/main" id="{0D3EF3F6-706A-3B8A-F7AA-1B65B0F4BD5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04960" y="1850335"/>
              <a:ext cx="221974" cy="221974"/>
            </a:xfrm>
            <a:prstGeom prst="rect">
              <a:avLst/>
            </a:prstGeom>
          </p:spPr>
        </p:pic>
      </p:grpSp>
      <p:grpSp>
        <p:nvGrpSpPr>
          <p:cNvPr id="23" name="Group 22">
            <a:extLst>
              <a:ext uri="{FF2B5EF4-FFF2-40B4-BE49-F238E27FC236}">
                <a16:creationId xmlns:a16="http://schemas.microsoft.com/office/drawing/2014/main" id="{EDC464E9-E7BD-66CC-15E6-CD5755E27F68}"/>
              </a:ext>
            </a:extLst>
          </p:cNvPr>
          <p:cNvGrpSpPr/>
          <p:nvPr/>
        </p:nvGrpSpPr>
        <p:grpSpPr>
          <a:xfrm>
            <a:off x="330476" y="2430032"/>
            <a:ext cx="3898900" cy="437322"/>
            <a:chOff x="4797286" y="1742661"/>
            <a:chExt cx="3898900" cy="437322"/>
          </a:xfrm>
        </p:grpSpPr>
        <p:grpSp>
          <p:nvGrpSpPr>
            <p:cNvPr id="24" name="Group 23">
              <a:extLst>
                <a:ext uri="{FF2B5EF4-FFF2-40B4-BE49-F238E27FC236}">
                  <a16:creationId xmlns:a16="http://schemas.microsoft.com/office/drawing/2014/main" id="{18DE194C-09D9-6D89-3CDF-FE57AD02649E}"/>
                </a:ext>
              </a:extLst>
            </p:cNvPr>
            <p:cNvGrpSpPr/>
            <p:nvPr/>
          </p:nvGrpSpPr>
          <p:grpSpPr>
            <a:xfrm>
              <a:off x="4797286" y="1742661"/>
              <a:ext cx="3898900" cy="437322"/>
              <a:chOff x="4134678" y="1398104"/>
              <a:chExt cx="3898900" cy="437322"/>
            </a:xfrm>
          </p:grpSpPr>
          <p:sp>
            <p:nvSpPr>
              <p:cNvPr id="26" name="Rectangle: Rounded Corners 25">
                <a:extLst>
                  <a:ext uri="{FF2B5EF4-FFF2-40B4-BE49-F238E27FC236}">
                    <a16:creationId xmlns:a16="http://schemas.microsoft.com/office/drawing/2014/main" id="{DE59D221-1065-0B96-4B1A-CF40DDA0CEFB}"/>
                  </a:ext>
                </a:extLst>
              </p:cNvPr>
              <p:cNvSpPr/>
              <p:nvPr/>
            </p:nvSpPr>
            <p:spPr>
              <a:xfrm>
                <a:off x="4134678" y="1398104"/>
                <a:ext cx="3898900" cy="437322"/>
              </a:xfrm>
              <a:prstGeom prst="roundRect">
                <a:avLst>
                  <a:gd name="adj" fmla="val 5000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032F5E"/>
                    </a:solidFill>
                    <a:latin typeface="Calibri"/>
                    <a:cs typeface="Calibri"/>
                  </a:rPr>
                  <a:t>Overview of Machine Learning</a:t>
                </a:r>
                <a:endParaRPr lang="en-US" b="1">
                  <a:cs typeface="Arial"/>
                </a:endParaRPr>
              </a:p>
            </p:txBody>
          </p:sp>
          <p:sp>
            <p:nvSpPr>
              <p:cNvPr id="27" name="Oval 26">
                <a:extLst>
                  <a:ext uri="{FF2B5EF4-FFF2-40B4-BE49-F238E27FC236}">
                    <a16:creationId xmlns:a16="http://schemas.microsoft.com/office/drawing/2014/main" id="{87F72BC0-17B8-907A-FB14-16ED46F9C8C6}"/>
                  </a:ext>
                </a:extLst>
              </p:cNvPr>
              <p:cNvSpPr/>
              <p:nvPr/>
            </p:nvSpPr>
            <p:spPr>
              <a:xfrm>
                <a:off x="4134678" y="1398104"/>
                <a:ext cx="437322" cy="437322"/>
              </a:xfrm>
              <a:prstGeom prst="ellipse">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libri"/>
                  <a:cs typeface="Calibri"/>
                </a:endParaRPr>
              </a:p>
            </p:txBody>
          </p:sp>
        </p:grpSp>
        <p:pic>
          <p:nvPicPr>
            <p:cNvPr id="25" name="Graphic 24" descr="Checkmark with solid fill">
              <a:extLst>
                <a:ext uri="{FF2B5EF4-FFF2-40B4-BE49-F238E27FC236}">
                  <a16:creationId xmlns:a16="http://schemas.microsoft.com/office/drawing/2014/main" id="{3F8A4755-C6B7-FE79-D3DD-30D7D86C53D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04960" y="1850335"/>
              <a:ext cx="221974" cy="221974"/>
            </a:xfrm>
            <a:prstGeom prst="rect">
              <a:avLst/>
            </a:prstGeom>
          </p:spPr>
        </p:pic>
      </p:grpSp>
      <p:grpSp>
        <p:nvGrpSpPr>
          <p:cNvPr id="28" name="Group 27">
            <a:extLst>
              <a:ext uri="{FF2B5EF4-FFF2-40B4-BE49-F238E27FC236}">
                <a16:creationId xmlns:a16="http://schemas.microsoft.com/office/drawing/2014/main" id="{67BF26BC-1EE3-B68D-AE62-65354040EE8A}"/>
              </a:ext>
            </a:extLst>
          </p:cNvPr>
          <p:cNvGrpSpPr/>
          <p:nvPr/>
        </p:nvGrpSpPr>
        <p:grpSpPr>
          <a:xfrm>
            <a:off x="1468100" y="3023852"/>
            <a:ext cx="2862736" cy="332114"/>
            <a:chOff x="4797286" y="1742661"/>
            <a:chExt cx="3898900" cy="437322"/>
          </a:xfrm>
        </p:grpSpPr>
        <p:grpSp>
          <p:nvGrpSpPr>
            <p:cNvPr id="29" name="Group 28">
              <a:extLst>
                <a:ext uri="{FF2B5EF4-FFF2-40B4-BE49-F238E27FC236}">
                  <a16:creationId xmlns:a16="http://schemas.microsoft.com/office/drawing/2014/main" id="{8533801B-4583-CF8A-CF09-73E0FC8FB7A6}"/>
                </a:ext>
              </a:extLst>
            </p:cNvPr>
            <p:cNvGrpSpPr/>
            <p:nvPr/>
          </p:nvGrpSpPr>
          <p:grpSpPr>
            <a:xfrm>
              <a:off x="4797286" y="1742661"/>
              <a:ext cx="3898900" cy="437322"/>
              <a:chOff x="4134678" y="1398104"/>
              <a:chExt cx="3898900" cy="437322"/>
            </a:xfrm>
          </p:grpSpPr>
          <p:sp>
            <p:nvSpPr>
              <p:cNvPr id="31" name="Rectangle: Rounded Corners 30">
                <a:extLst>
                  <a:ext uri="{FF2B5EF4-FFF2-40B4-BE49-F238E27FC236}">
                    <a16:creationId xmlns:a16="http://schemas.microsoft.com/office/drawing/2014/main" id="{FD24D98F-7767-38E9-8DCE-801BA605E74D}"/>
                  </a:ext>
                </a:extLst>
              </p:cNvPr>
              <p:cNvSpPr/>
              <p:nvPr/>
            </p:nvSpPr>
            <p:spPr>
              <a:xfrm>
                <a:off x="4134678" y="1398104"/>
                <a:ext cx="3898900" cy="437322"/>
              </a:xfrm>
              <a:prstGeom prst="roundRect">
                <a:avLst>
                  <a:gd name="adj" fmla="val 5000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032F5E"/>
                    </a:solidFill>
                    <a:latin typeface="Calibri"/>
                    <a:cs typeface="Calibri"/>
                  </a:rPr>
                  <a:t>Types of ML</a:t>
                </a:r>
                <a:endParaRPr lang="en-US"/>
              </a:p>
            </p:txBody>
          </p:sp>
          <p:sp>
            <p:nvSpPr>
              <p:cNvPr id="32" name="Oval 31">
                <a:extLst>
                  <a:ext uri="{FF2B5EF4-FFF2-40B4-BE49-F238E27FC236}">
                    <a16:creationId xmlns:a16="http://schemas.microsoft.com/office/drawing/2014/main" id="{5DFB0915-6C17-AEC3-E661-0FA1E2E0F5F3}"/>
                  </a:ext>
                </a:extLst>
              </p:cNvPr>
              <p:cNvSpPr/>
              <p:nvPr/>
            </p:nvSpPr>
            <p:spPr>
              <a:xfrm>
                <a:off x="4134678" y="1398104"/>
                <a:ext cx="437322" cy="437322"/>
              </a:xfrm>
              <a:prstGeom prst="ellipse">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libri"/>
                  <a:cs typeface="Calibri"/>
                </a:endParaRPr>
              </a:p>
            </p:txBody>
          </p:sp>
        </p:grpSp>
        <p:pic>
          <p:nvPicPr>
            <p:cNvPr id="30" name="Graphic 29" descr="Checkmark with solid fill">
              <a:extLst>
                <a:ext uri="{FF2B5EF4-FFF2-40B4-BE49-F238E27FC236}">
                  <a16:creationId xmlns:a16="http://schemas.microsoft.com/office/drawing/2014/main" id="{269FC6BD-B7D7-F77D-5B3D-99756A7ACB4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04960" y="1850335"/>
              <a:ext cx="221974" cy="221974"/>
            </a:xfrm>
            <a:prstGeom prst="rect">
              <a:avLst/>
            </a:prstGeom>
          </p:spPr>
        </p:pic>
      </p:grpSp>
      <p:grpSp>
        <p:nvGrpSpPr>
          <p:cNvPr id="3" name="Group 2">
            <a:extLst>
              <a:ext uri="{FF2B5EF4-FFF2-40B4-BE49-F238E27FC236}">
                <a16:creationId xmlns:a16="http://schemas.microsoft.com/office/drawing/2014/main" id="{717BBFF2-9E70-325C-0D2E-F3D79B383EAB}"/>
              </a:ext>
            </a:extLst>
          </p:cNvPr>
          <p:cNvGrpSpPr/>
          <p:nvPr/>
        </p:nvGrpSpPr>
        <p:grpSpPr>
          <a:xfrm>
            <a:off x="1468100" y="3469597"/>
            <a:ext cx="2862736" cy="332114"/>
            <a:chOff x="4797286" y="1742661"/>
            <a:chExt cx="3898900" cy="437322"/>
          </a:xfrm>
        </p:grpSpPr>
        <p:grpSp>
          <p:nvGrpSpPr>
            <p:cNvPr id="8" name="Group 7">
              <a:extLst>
                <a:ext uri="{FF2B5EF4-FFF2-40B4-BE49-F238E27FC236}">
                  <a16:creationId xmlns:a16="http://schemas.microsoft.com/office/drawing/2014/main" id="{C3C2286A-E1A2-B29B-1C0F-A55DA58C84A3}"/>
                </a:ext>
              </a:extLst>
            </p:cNvPr>
            <p:cNvGrpSpPr/>
            <p:nvPr/>
          </p:nvGrpSpPr>
          <p:grpSpPr>
            <a:xfrm>
              <a:off x="4797286" y="1742661"/>
              <a:ext cx="3898900" cy="437322"/>
              <a:chOff x="4134678" y="1398104"/>
              <a:chExt cx="3898900" cy="437322"/>
            </a:xfrm>
          </p:grpSpPr>
          <p:sp>
            <p:nvSpPr>
              <p:cNvPr id="10" name="Rectangle: Rounded Corners 9">
                <a:extLst>
                  <a:ext uri="{FF2B5EF4-FFF2-40B4-BE49-F238E27FC236}">
                    <a16:creationId xmlns:a16="http://schemas.microsoft.com/office/drawing/2014/main" id="{F41E12A1-7E93-B304-962C-9F4878090DEF}"/>
                  </a:ext>
                </a:extLst>
              </p:cNvPr>
              <p:cNvSpPr/>
              <p:nvPr/>
            </p:nvSpPr>
            <p:spPr>
              <a:xfrm>
                <a:off x="4134678" y="1398104"/>
                <a:ext cx="3898900" cy="437322"/>
              </a:xfrm>
              <a:prstGeom prst="roundRect">
                <a:avLst>
                  <a:gd name="adj" fmla="val 5000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032F5E"/>
                    </a:solidFill>
                    <a:latin typeface="Calibri"/>
                    <a:cs typeface="Calibri"/>
                  </a:rPr>
                  <a:t>Techniques in ML</a:t>
                </a:r>
                <a:endParaRPr lang="en-US"/>
              </a:p>
            </p:txBody>
          </p:sp>
          <p:sp>
            <p:nvSpPr>
              <p:cNvPr id="13" name="Oval 12">
                <a:extLst>
                  <a:ext uri="{FF2B5EF4-FFF2-40B4-BE49-F238E27FC236}">
                    <a16:creationId xmlns:a16="http://schemas.microsoft.com/office/drawing/2014/main" id="{8F6968F4-F7D8-2328-B5EE-D6336C5EFA9F}"/>
                  </a:ext>
                </a:extLst>
              </p:cNvPr>
              <p:cNvSpPr/>
              <p:nvPr/>
            </p:nvSpPr>
            <p:spPr>
              <a:xfrm>
                <a:off x="4134678" y="1398104"/>
                <a:ext cx="437322" cy="437322"/>
              </a:xfrm>
              <a:prstGeom prst="ellipse">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libri"/>
                  <a:cs typeface="Calibri"/>
                </a:endParaRPr>
              </a:p>
            </p:txBody>
          </p:sp>
        </p:grpSp>
        <p:pic>
          <p:nvPicPr>
            <p:cNvPr id="9" name="Graphic 8" descr="Checkmark with solid fill">
              <a:extLst>
                <a:ext uri="{FF2B5EF4-FFF2-40B4-BE49-F238E27FC236}">
                  <a16:creationId xmlns:a16="http://schemas.microsoft.com/office/drawing/2014/main" id="{88158EC9-0D57-385C-1B48-C8C139AC435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04960" y="1850335"/>
              <a:ext cx="221974" cy="221974"/>
            </a:xfrm>
            <a:prstGeom prst="rect">
              <a:avLst/>
            </a:prstGeom>
          </p:spPr>
        </p:pic>
      </p:grpSp>
      <p:grpSp>
        <p:nvGrpSpPr>
          <p:cNvPr id="19" name="Group 18">
            <a:extLst>
              <a:ext uri="{FF2B5EF4-FFF2-40B4-BE49-F238E27FC236}">
                <a16:creationId xmlns:a16="http://schemas.microsoft.com/office/drawing/2014/main" id="{EB0C54A8-3D74-D7F2-360B-B1BBF91C415A}"/>
              </a:ext>
            </a:extLst>
          </p:cNvPr>
          <p:cNvGrpSpPr/>
          <p:nvPr/>
        </p:nvGrpSpPr>
        <p:grpSpPr>
          <a:xfrm>
            <a:off x="1468100" y="4571041"/>
            <a:ext cx="2862736" cy="332114"/>
            <a:chOff x="4797286" y="1742661"/>
            <a:chExt cx="3898900" cy="437322"/>
          </a:xfrm>
        </p:grpSpPr>
        <p:grpSp>
          <p:nvGrpSpPr>
            <p:cNvPr id="20" name="Group 19">
              <a:extLst>
                <a:ext uri="{FF2B5EF4-FFF2-40B4-BE49-F238E27FC236}">
                  <a16:creationId xmlns:a16="http://schemas.microsoft.com/office/drawing/2014/main" id="{C9B35FB6-A4F0-F78B-065A-B85A73F05A59}"/>
                </a:ext>
              </a:extLst>
            </p:cNvPr>
            <p:cNvGrpSpPr/>
            <p:nvPr/>
          </p:nvGrpSpPr>
          <p:grpSpPr>
            <a:xfrm>
              <a:off x="4797286" y="1742661"/>
              <a:ext cx="3898900" cy="437322"/>
              <a:chOff x="4134678" y="1398104"/>
              <a:chExt cx="3898900" cy="437322"/>
            </a:xfrm>
          </p:grpSpPr>
          <p:sp>
            <p:nvSpPr>
              <p:cNvPr id="22" name="Rectangle: Rounded Corners 21">
                <a:extLst>
                  <a:ext uri="{FF2B5EF4-FFF2-40B4-BE49-F238E27FC236}">
                    <a16:creationId xmlns:a16="http://schemas.microsoft.com/office/drawing/2014/main" id="{95CE5D9A-CB54-C09F-291B-3FE08B009BDC}"/>
                  </a:ext>
                </a:extLst>
              </p:cNvPr>
              <p:cNvSpPr/>
              <p:nvPr/>
            </p:nvSpPr>
            <p:spPr>
              <a:xfrm>
                <a:off x="4134678" y="1398104"/>
                <a:ext cx="3898900" cy="437322"/>
              </a:xfrm>
              <a:prstGeom prst="roundRect">
                <a:avLst>
                  <a:gd name="adj" fmla="val 5000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032F5E"/>
                    </a:solidFill>
                    <a:latin typeface="Calibri"/>
                    <a:cs typeface="Calibri"/>
                  </a:rPr>
                  <a:t>Classification</a:t>
                </a:r>
                <a:endParaRPr lang="en-US"/>
              </a:p>
            </p:txBody>
          </p:sp>
          <p:sp>
            <p:nvSpPr>
              <p:cNvPr id="38" name="Oval 37">
                <a:extLst>
                  <a:ext uri="{FF2B5EF4-FFF2-40B4-BE49-F238E27FC236}">
                    <a16:creationId xmlns:a16="http://schemas.microsoft.com/office/drawing/2014/main" id="{CF33A9BA-A2B3-B62F-5216-848FBCE2B8E8}"/>
                  </a:ext>
                </a:extLst>
              </p:cNvPr>
              <p:cNvSpPr/>
              <p:nvPr/>
            </p:nvSpPr>
            <p:spPr>
              <a:xfrm>
                <a:off x="4134678" y="1398104"/>
                <a:ext cx="437322" cy="437322"/>
              </a:xfrm>
              <a:prstGeom prst="ellipse">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libri"/>
                  <a:cs typeface="Calibri"/>
                </a:endParaRPr>
              </a:p>
            </p:txBody>
          </p:sp>
        </p:grpSp>
        <p:pic>
          <p:nvPicPr>
            <p:cNvPr id="21" name="Graphic 20" descr="Checkmark with solid fill">
              <a:extLst>
                <a:ext uri="{FF2B5EF4-FFF2-40B4-BE49-F238E27FC236}">
                  <a16:creationId xmlns:a16="http://schemas.microsoft.com/office/drawing/2014/main" id="{6766AD64-DA68-E2E4-D4FF-17A1E1ECAE5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04960" y="1850335"/>
              <a:ext cx="221974" cy="221974"/>
            </a:xfrm>
            <a:prstGeom prst="rect">
              <a:avLst/>
            </a:prstGeom>
          </p:spPr>
        </p:pic>
      </p:grpSp>
      <p:sp>
        <p:nvSpPr>
          <p:cNvPr id="17" name="Rectangle: Rounded Corners 16">
            <a:extLst>
              <a:ext uri="{FF2B5EF4-FFF2-40B4-BE49-F238E27FC236}">
                <a16:creationId xmlns:a16="http://schemas.microsoft.com/office/drawing/2014/main" id="{1B3ADEFC-6F6C-0D63-2757-897C05D8399F}"/>
              </a:ext>
            </a:extLst>
          </p:cNvPr>
          <p:cNvSpPr/>
          <p:nvPr/>
        </p:nvSpPr>
        <p:spPr>
          <a:xfrm>
            <a:off x="1437131" y="1446801"/>
            <a:ext cx="2862736" cy="332114"/>
          </a:xfrm>
          <a:prstGeom prst="roundRect">
            <a:avLst>
              <a:gd name="adj" fmla="val 5000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032F5E"/>
                </a:solidFill>
                <a:latin typeface="Calibri"/>
                <a:cs typeface="Calibri"/>
              </a:rPr>
              <a:t>Background of AI</a:t>
            </a:r>
            <a:endParaRPr lang="en-US"/>
          </a:p>
        </p:txBody>
      </p:sp>
      <p:sp>
        <p:nvSpPr>
          <p:cNvPr id="35" name="Oval 34">
            <a:extLst>
              <a:ext uri="{FF2B5EF4-FFF2-40B4-BE49-F238E27FC236}">
                <a16:creationId xmlns:a16="http://schemas.microsoft.com/office/drawing/2014/main" id="{A871BB28-8ADB-BC3C-1E0C-05AF9773513D}"/>
              </a:ext>
            </a:extLst>
          </p:cNvPr>
          <p:cNvSpPr/>
          <p:nvPr/>
        </p:nvSpPr>
        <p:spPr>
          <a:xfrm>
            <a:off x="1461539" y="1447610"/>
            <a:ext cx="321100" cy="332114"/>
          </a:xfrm>
          <a:prstGeom prst="ellipse">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libri"/>
              <a:cs typeface="Calibri"/>
            </a:endParaRPr>
          </a:p>
        </p:txBody>
      </p:sp>
      <p:pic>
        <p:nvPicPr>
          <p:cNvPr id="33" name="Graphic 32" descr="Checkmark with solid fill">
            <a:extLst>
              <a:ext uri="{FF2B5EF4-FFF2-40B4-BE49-F238E27FC236}">
                <a16:creationId xmlns:a16="http://schemas.microsoft.com/office/drawing/2014/main" id="{BE27386B-8F7E-01A8-44CF-2EB1E3CCB88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16190" y="1528572"/>
            <a:ext cx="162983" cy="168573"/>
          </a:xfrm>
          <a:prstGeom prst="rect">
            <a:avLst/>
          </a:prstGeom>
        </p:spPr>
      </p:pic>
      <p:sp>
        <p:nvSpPr>
          <p:cNvPr id="36" name="Rectangle: Rounded Corners 35">
            <a:extLst>
              <a:ext uri="{FF2B5EF4-FFF2-40B4-BE49-F238E27FC236}">
                <a16:creationId xmlns:a16="http://schemas.microsoft.com/office/drawing/2014/main" id="{E97008F7-8AF4-499C-E07B-3978F20ED493}"/>
              </a:ext>
            </a:extLst>
          </p:cNvPr>
          <p:cNvSpPr/>
          <p:nvPr/>
        </p:nvSpPr>
        <p:spPr>
          <a:xfrm>
            <a:off x="1444700" y="1938821"/>
            <a:ext cx="2862736" cy="332114"/>
          </a:xfrm>
          <a:prstGeom prst="roundRect">
            <a:avLst>
              <a:gd name="adj" fmla="val 5000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032F5E"/>
                </a:solidFill>
                <a:latin typeface="Calibri"/>
                <a:cs typeface="Calibri"/>
              </a:rPr>
              <a:t>The AI Revolution</a:t>
            </a:r>
          </a:p>
        </p:txBody>
      </p:sp>
      <p:sp>
        <p:nvSpPr>
          <p:cNvPr id="37" name="Oval 36">
            <a:extLst>
              <a:ext uri="{FF2B5EF4-FFF2-40B4-BE49-F238E27FC236}">
                <a16:creationId xmlns:a16="http://schemas.microsoft.com/office/drawing/2014/main" id="{D618884D-5089-19AE-9A95-C1036FEFC03C}"/>
              </a:ext>
            </a:extLst>
          </p:cNvPr>
          <p:cNvSpPr/>
          <p:nvPr/>
        </p:nvSpPr>
        <p:spPr>
          <a:xfrm>
            <a:off x="1469108" y="1939630"/>
            <a:ext cx="321100" cy="332114"/>
          </a:xfrm>
          <a:prstGeom prst="ellipse">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libri"/>
              <a:cs typeface="Calibri"/>
            </a:endParaRPr>
          </a:p>
        </p:txBody>
      </p:sp>
      <p:pic>
        <p:nvPicPr>
          <p:cNvPr id="40" name="Graphic 39" descr="Checkmark with solid fill">
            <a:extLst>
              <a:ext uri="{FF2B5EF4-FFF2-40B4-BE49-F238E27FC236}">
                <a16:creationId xmlns:a16="http://schemas.microsoft.com/office/drawing/2014/main" id="{CA3BBA7B-915A-04D3-E580-12CEEEC4495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3759" y="2020592"/>
            <a:ext cx="162983" cy="168573"/>
          </a:xfrm>
          <a:prstGeom prst="rect">
            <a:avLst/>
          </a:prstGeom>
        </p:spPr>
      </p:pic>
      <p:grpSp>
        <p:nvGrpSpPr>
          <p:cNvPr id="41" name="Group 40">
            <a:extLst>
              <a:ext uri="{FF2B5EF4-FFF2-40B4-BE49-F238E27FC236}">
                <a16:creationId xmlns:a16="http://schemas.microsoft.com/office/drawing/2014/main" id="{721203D9-B179-9317-E7F1-64236E53AF7C}"/>
              </a:ext>
            </a:extLst>
          </p:cNvPr>
          <p:cNvGrpSpPr/>
          <p:nvPr/>
        </p:nvGrpSpPr>
        <p:grpSpPr>
          <a:xfrm>
            <a:off x="330476" y="3972053"/>
            <a:ext cx="4249402" cy="437322"/>
            <a:chOff x="4636022" y="1742661"/>
            <a:chExt cx="4249402" cy="437322"/>
          </a:xfrm>
        </p:grpSpPr>
        <p:grpSp>
          <p:nvGrpSpPr>
            <p:cNvPr id="42" name="Group 41">
              <a:extLst>
                <a:ext uri="{FF2B5EF4-FFF2-40B4-BE49-F238E27FC236}">
                  <a16:creationId xmlns:a16="http://schemas.microsoft.com/office/drawing/2014/main" id="{F8C04C38-3A6D-6C4B-E9B7-43F32DC7A095}"/>
                </a:ext>
              </a:extLst>
            </p:cNvPr>
            <p:cNvGrpSpPr/>
            <p:nvPr/>
          </p:nvGrpSpPr>
          <p:grpSpPr>
            <a:xfrm>
              <a:off x="4636022" y="1742661"/>
              <a:ext cx="4249402" cy="437322"/>
              <a:chOff x="3973414" y="1398104"/>
              <a:chExt cx="4249402" cy="437322"/>
            </a:xfrm>
          </p:grpSpPr>
          <p:sp>
            <p:nvSpPr>
              <p:cNvPr id="44" name="Rectangle: Rounded Corners 43">
                <a:extLst>
                  <a:ext uri="{FF2B5EF4-FFF2-40B4-BE49-F238E27FC236}">
                    <a16:creationId xmlns:a16="http://schemas.microsoft.com/office/drawing/2014/main" id="{957675E4-5908-72D5-B99F-D260B2FB8792}"/>
                  </a:ext>
                </a:extLst>
              </p:cNvPr>
              <p:cNvSpPr/>
              <p:nvPr/>
            </p:nvSpPr>
            <p:spPr>
              <a:xfrm>
                <a:off x="4111969" y="1398104"/>
                <a:ext cx="4110847" cy="437322"/>
              </a:xfrm>
              <a:prstGeom prst="roundRect">
                <a:avLst>
                  <a:gd name="adj" fmla="val 5000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500" b="1" dirty="0">
                    <a:solidFill>
                      <a:srgbClr val="032F5E"/>
                    </a:solidFill>
                    <a:latin typeface="Calibri"/>
                    <a:cs typeface="Calibri"/>
                  </a:rPr>
                  <a:t>Real Case Scenarios &amp; Performance Analyses</a:t>
                </a:r>
                <a:endParaRPr lang="en-US" sz="1500" dirty="0">
                  <a:cs typeface="Arial"/>
                </a:endParaRPr>
              </a:p>
            </p:txBody>
          </p:sp>
          <p:sp>
            <p:nvSpPr>
              <p:cNvPr id="45" name="Oval 44">
                <a:extLst>
                  <a:ext uri="{FF2B5EF4-FFF2-40B4-BE49-F238E27FC236}">
                    <a16:creationId xmlns:a16="http://schemas.microsoft.com/office/drawing/2014/main" id="{0A202E5B-986D-D2D7-F8CA-A8C9DBD329EA}"/>
                  </a:ext>
                </a:extLst>
              </p:cNvPr>
              <p:cNvSpPr/>
              <p:nvPr/>
            </p:nvSpPr>
            <p:spPr>
              <a:xfrm>
                <a:off x="3973414" y="1398104"/>
                <a:ext cx="437322" cy="437322"/>
              </a:xfrm>
              <a:prstGeom prst="ellipse">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libri"/>
                  <a:cs typeface="Calibri"/>
                </a:endParaRPr>
              </a:p>
            </p:txBody>
          </p:sp>
        </p:grpSp>
        <p:pic>
          <p:nvPicPr>
            <p:cNvPr id="43" name="Graphic 42" descr="Checkmark with solid fill">
              <a:extLst>
                <a:ext uri="{FF2B5EF4-FFF2-40B4-BE49-F238E27FC236}">
                  <a16:creationId xmlns:a16="http://schemas.microsoft.com/office/drawing/2014/main" id="{1D16E52E-0F54-8FD6-0E25-5C221906612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52269" y="1850335"/>
              <a:ext cx="221974" cy="221974"/>
            </a:xfrm>
            <a:prstGeom prst="rect">
              <a:avLst/>
            </a:prstGeom>
          </p:spPr>
        </p:pic>
      </p:grpSp>
      <p:grpSp>
        <p:nvGrpSpPr>
          <p:cNvPr id="46" name="Group 45">
            <a:extLst>
              <a:ext uri="{FF2B5EF4-FFF2-40B4-BE49-F238E27FC236}">
                <a16:creationId xmlns:a16="http://schemas.microsoft.com/office/drawing/2014/main" id="{396E2F50-011F-0CE7-6E45-B7F07A8D0CB1}"/>
              </a:ext>
            </a:extLst>
          </p:cNvPr>
          <p:cNvGrpSpPr/>
          <p:nvPr/>
        </p:nvGrpSpPr>
        <p:grpSpPr>
          <a:xfrm>
            <a:off x="1468100" y="5010074"/>
            <a:ext cx="2862736" cy="332114"/>
            <a:chOff x="4797286" y="1742661"/>
            <a:chExt cx="3898900" cy="437322"/>
          </a:xfrm>
        </p:grpSpPr>
        <p:grpSp>
          <p:nvGrpSpPr>
            <p:cNvPr id="47" name="Group 46">
              <a:extLst>
                <a:ext uri="{FF2B5EF4-FFF2-40B4-BE49-F238E27FC236}">
                  <a16:creationId xmlns:a16="http://schemas.microsoft.com/office/drawing/2014/main" id="{43F97307-F512-434D-63F1-89DC41226D74}"/>
                </a:ext>
              </a:extLst>
            </p:cNvPr>
            <p:cNvGrpSpPr/>
            <p:nvPr/>
          </p:nvGrpSpPr>
          <p:grpSpPr>
            <a:xfrm>
              <a:off x="4797286" y="1742661"/>
              <a:ext cx="3898900" cy="437322"/>
              <a:chOff x="4134678" y="1398104"/>
              <a:chExt cx="3898900" cy="437322"/>
            </a:xfrm>
          </p:grpSpPr>
          <p:sp>
            <p:nvSpPr>
              <p:cNvPr id="49" name="Rectangle: Rounded Corners 48">
                <a:extLst>
                  <a:ext uri="{FF2B5EF4-FFF2-40B4-BE49-F238E27FC236}">
                    <a16:creationId xmlns:a16="http://schemas.microsoft.com/office/drawing/2014/main" id="{D968A7A4-000E-5897-FBC5-3B17A5194836}"/>
                  </a:ext>
                </a:extLst>
              </p:cNvPr>
              <p:cNvSpPr/>
              <p:nvPr/>
            </p:nvSpPr>
            <p:spPr>
              <a:xfrm>
                <a:off x="4134678" y="1398104"/>
                <a:ext cx="3898900" cy="437322"/>
              </a:xfrm>
              <a:prstGeom prst="roundRect">
                <a:avLst>
                  <a:gd name="adj" fmla="val 5000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032F5E"/>
                    </a:solidFill>
                    <a:latin typeface="Calibri"/>
                    <a:cs typeface="Calibri"/>
                  </a:rPr>
                  <a:t>Regression</a:t>
                </a:r>
                <a:endParaRPr lang="en-US"/>
              </a:p>
            </p:txBody>
          </p:sp>
          <p:sp>
            <p:nvSpPr>
              <p:cNvPr id="50" name="Oval 49">
                <a:extLst>
                  <a:ext uri="{FF2B5EF4-FFF2-40B4-BE49-F238E27FC236}">
                    <a16:creationId xmlns:a16="http://schemas.microsoft.com/office/drawing/2014/main" id="{865CAA19-4B7E-2244-B17A-16B7DDC0231A}"/>
                  </a:ext>
                </a:extLst>
              </p:cNvPr>
              <p:cNvSpPr/>
              <p:nvPr/>
            </p:nvSpPr>
            <p:spPr>
              <a:xfrm>
                <a:off x="4134678" y="1398104"/>
                <a:ext cx="437322" cy="437322"/>
              </a:xfrm>
              <a:prstGeom prst="ellipse">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libri"/>
                  <a:cs typeface="Calibri"/>
                </a:endParaRPr>
              </a:p>
            </p:txBody>
          </p:sp>
        </p:grpSp>
        <p:pic>
          <p:nvPicPr>
            <p:cNvPr id="48" name="Graphic 47" descr="Checkmark with solid fill">
              <a:extLst>
                <a:ext uri="{FF2B5EF4-FFF2-40B4-BE49-F238E27FC236}">
                  <a16:creationId xmlns:a16="http://schemas.microsoft.com/office/drawing/2014/main" id="{4D8EE7A9-4C84-A0D5-F26E-043EB0803B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04960" y="1850335"/>
              <a:ext cx="221974" cy="221974"/>
            </a:xfrm>
            <a:prstGeom prst="rect">
              <a:avLst/>
            </a:prstGeom>
          </p:spPr>
        </p:pic>
      </p:grpSp>
      <p:grpSp>
        <p:nvGrpSpPr>
          <p:cNvPr id="51" name="Group 50">
            <a:extLst>
              <a:ext uri="{FF2B5EF4-FFF2-40B4-BE49-F238E27FC236}">
                <a16:creationId xmlns:a16="http://schemas.microsoft.com/office/drawing/2014/main" id="{7AA848A9-E276-A96B-E31A-DA5A52CC54B8}"/>
              </a:ext>
            </a:extLst>
          </p:cNvPr>
          <p:cNvGrpSpPr/>
          <p:nvPr/>
        </p:nvGrpSpPr>
        <p:grpSpPr>
          <a:xfrm>
            <a:off x="1475669" y="5441537"/>
            <a:ext cx="2862736" cy="332114"/>
            <a:chOff x="4797286" y="1742661"/>
            <a:chExt cx="3898900" cy="437322"/>
          </a:xfrm>
        </p:grpSpPr>
        <p:grpSp>
          <p:nvGrpSpPr>
            <p:cNvPr id="52" name="Group 51">
              <a:extLst>
                <a:ext uri="{FF2B5EF4-FFF2-40B4-BE49-F238E27FC236}">
                  <a16:creationId xmlns:a16="http://schemas.microsoft.com/office/drawing/2014/main" id="{8FF2D396-6913-7DF1-0E5D-52A63ABB2A02}"/>
                </a:ext>
              </a:extLst>
            </p:cNvPr>
            <p:cNvGrpSpPr/>
            <p:nvPr/>
          </p:nvGrpSpPr>
          <p:grpSpPr>
            <a:xfrm>
              <a:off x="4797286" y="1742661"/>
              <a:ext cx="3898900" cy="437322"/>
              <a:chOff x="4134678" y="1398104"/>
              <a:chExt cx="3898900" cy="437322"/>
            </a:xfrm>
          </p:grpSpPr>
          <p:sp>
            <p:nvSpPr>
              <p:cNvPr id="54" name="Rectangle: Rounded Corners 53">
                <a:extLst>
                  <a:ext uri="{FF2B5EF4-FFF2-40B4-BE49-F238E27FC236}">
                    <a16:creationId xmlns:a16="http://schemas.microsoft.com/office/drawing/2014/main" id="{B304E3DD-97B7-556F-CCAF-940D6E0DA803}"/>
                  </a:ext>
                </a:extLst>
              </p:cNvPr>
              <p:cNvSpPr/>
              <p:nvPr/>
            </p:nvSpPr>
            <p:spPr>
              <a:xfrm>
                <a:off x="4134678" y="1398104"/>
                <a:ext cx="3898900" cy="437322"/>
              </a:xfrm>
              <a:prstGeom prst="roundRect">
                <a:avLst>
                  <a:gd name="adj" fmla="val 5000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032F5E"/>
                    </a:solidFill>
                    <a:latin typeface="Calibri"/>
                    <a:cs typeface="Calibri"/>
                  </a:rPr>
                  <a:t>Clustering</a:t>
                </a:r>
                <a:endParaRPr lang="en-US"/>
              </a:p>
            </p:txBody>
          </p:sp>
          <p:sp>
            <p:nvSpPr>
              <p:cNvPr id="55" name="Oval 54">
                <a:extLst>
                  <a:ext uri="{FF2B5EF4-FFF2-40B4-BE49-F238E27FC236}">
                    <a16:creationId xmlns:a16="http://schemas.microsoft.com/office/drawing/2014/main" id="{E2C64996-D73E-2899-11B9-11FF989C67BA}"/>
                  </a:ext>
                </a:extLst>
              </p:cNvPr>
              <p:cNvSpPr/>
              <p:nvPr/>
            </p:nvSpPr>
            <p:spPr>
              <a:xfrm>
                <a:off x="4134678" y="1398104"/>
                <a:ext cx="437322" cy="437322"/>
              </a:xfrm>
              <a:prstGeom prst="ellipse">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libri"/>
                  <a:cs typeface="Calibri"/>
                </a:endParaRPr>
              </a:p>
            </p:txBody>
          </p:sp>
        </p:grpSp>
        <p:pic>
          <p:nvPicPr>
            <p:cNvPr id="53" name="Graphic 52" descr="Checkmark with solid fill">
              <a:extLst>
                <a:ext uri="{FF2B5EF4-FFF2-40B4-BE49-F238E27FC236}">
                  <a16:creationId xmlns:a16="http://schemas.microsoft.com/office/drawing/2014/main" id="{32A30935-9AD3-50BE-941B-8D777135CB1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04960" y="1850335"/>
              <a:ext cx="221974" cy="221974"/>
            </a:xfrm>
            <a:prstGeom prst="rect">
              <a:avLst/>
            </a:prstGeom>
          </p:spPr>
        </p:pic>
      </p:grpSp>
      <p:grpSp>
        <p:nvGrpSpPr>
          <p:cNvPr id="14" name="Group 13">
            <a:extLst>
              <a:ext uri="{FF2B5EF4-FFF2-40B4-BE49-F238E27FC236}">
                <a16:creationId xmlns:a16="http://schemas.microsoft.com/office/drawing/2014/main" id="{8BA64341-4487-9AB6-8505-D40E71D66E0E}"/>
              </a:ext>
            </a:extLst>
          </p:cNvPr>
          <p:cNvGrpSpPr/>
          <p:nvPr/>
        </p:nvGrpSpPr>
        <p:grpSpPr>
          <a:xfrm>
            <a:off x="353912" y="5943831"/>
            <a:ext cx="3898900" cy="437322"/>
            <a:chOff x="4797286" y="1742661"/>
            <a:chExt cx="3898900" cy="437322"/>
          </a:xfrm>
        </p:grpSpPr>
        <p:grpSp>
          <p:nvGrpSpPr>
            <p:cNvPr id="15" name="Group 14">
              <a:extLst>
                <a:ext uri="{FF2B5EF4-FFF2-40B4-BE49-F238E27FC236}">
                  <a16:creationId xmlns:a16="http://schemas.microsoft.com/office/drawing/2014/main" id="{A98AD6EA-2FAF-11ED-8720-114245A2A80E}"/>
                </a:ext>
              </a:extLst>
            </p:cNvPr>
            <p:cNvGrpSpPr/>
            <p:nvPr/>
          </p:nvGrpSpPr>
          <p:grpSpPr>
            <a:xfrm>
              <a:off x="4797286" y="1742661"/>
              <a:ext cx="3898900" cy="437322"/>
              <a:chOff x="4134678" y="1398104"/>
              <a:chExt cx="3898900" cy="437322"/>
            </a:xfrm>
          </p:grpSpPr>
          <p:sp>
            <p:nvSpPr>
              <p:cNvPr id="18" name="Rectangle: Rounded Corners 17">
                <a:extLst>
                  <a:ext uri="{FF2B5EF4-FFF2-40B4-BE49-F238E27FC236}">
                    <a16:creationId xmlns:a16="http://schemas.microsoft.com/office/drawing/2014/main" id="{696871D7-1504-ACFA-9BA9-848A0DF0868C}"/>
                  </a:ext>
                </a:extLst>
              </p:cNvPr>
              <p:cNvSpPr/>
              <p:nvPr/>
            </p:nvSpPr>
            <p:spPr>
              <a:xfrm>
                <a:off x="4134678" y="1398104"/>
                <a:ext cx="3898900" cy="437322"/>
              </a:xfrm>
              <a:prstGeom prst="roundRect">
                <a:avLst>
                  <a:gd name="adj" fmla="val 50000"/>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rgbClr val="032F5E"/>
                    </a:solidFill>
                    <a:latin typeface="Calibri"/>
                    <a:cs typeface="Calibri"/>
                  </a:rPr>
                  <a:t>Reinforcement Learning</a:t>
                </a:r>
                <a:endParaRPr lang="en-US" b="1" dirty="0">
                  <a:cs typeface="Arial"/>
                </a:endParaRPr>
              </a:p>
            </p:txBody>
          </p:sp>
          <p:sp>
            <p:nvSpPr>
              <p:cNvPr id="34" name="Oval 33">
                <a:extLst>
                  <a:ext uri="{FF2B5EF4-FFF2-40B4-BE49-F238E27FC236}">
                    <a16:creationId xmlns:a16="http://schemas.microsoft.com/office/drawing/2014/main" id="{43B0620C-BBFF-995F-BE4B-5076BCBF63EC}"/>
                  </a:ext>
                </a:extLst>
              </p:cNvPr>
              <p:cNvSpPr/>
              <p:nvPr/>
            </p:nvSpPr>
            <p:spPr>
              <a:xfrm>
                <a:off x="4134678" y="1398104"/>
                <a:ext cx="437322" cy="437322"/>
              </a:xfrm>
              <a:prstGeom prst="ellipse">
                <a:avLst/>
              </a:prstGeom>
              <a:solidFill>
                <a:srgbClr val="002F5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alibri"/>
                  <a:cs typeface="Calibri"/>
                </a:endParaRPr>
              </a:p>
            </p:txBody>
          </p:sp>
        </p:grpSp>
        <p:pic>
          <p:nvPicPr>
            <p:cNvPr id="16" name="Graphic 15" descr="Checkmark with solid fill">
              <a:extLst>
                <a:ext uri="{FF2B5EF4-FFF2-40B4-BE49-F238E27FC236}">
                  <a16:creationId xmlns:a16="http://schemas.microsoft.com/office/drawing/2014/main" id="{9B570707-DB49-04BD-AFCE-6D6FD53946B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04960" y="1850335"/>
              <a:ext cx="221974" cy="221974"/>
            </a:xfrm>
            <a:prstGeom prst="rect">
              <a:avLst/>
            </a:prstGeom>
          </p:spPr>
        </p:pic>
      </p:grpSp>
      <p:sp>
        <p:nvSpPr>
          <p:cNvPr id="57" name="Freeform 7">
            <a:extLst>
              <a:ext uri="{FF2B5EF4-FFF2-40B4-BE49-F238E27FC236}">
                <a16:creationId xmlns:a16="http://schemas.microsoft.com/office/drawing/2014/main" id="{0FFF4930-910E-A001-E196-1AA0079BDA40}"/>
              </a:ext>
            </a:extLst>
          </p:cNvPr>
          <p:cNvSpPr/>
          <p:nvPr/>
        </p:nvSpPr>
        <p:spPr>
          <a:xfrm>
            <a:off x="4909030" y="1210462"/>
            <a:ext cx="3904494" cy="4681812"/>
          </a:xfrm>
          <a:custGeom>
            <a:avLst/>
            <a:gdLst/>
            <a:ahLst/>
            <a:cxnLst/>
            <a:rect l="l" t="t" r="r" b="b"/>
            <a:pathLst>
              <a:path w="3904494" h="4681812">
                <a:moveTo>
                  <a:pt x="0" y="0"/>
                </a:moveTo>
                <a:lnTo>
                  <a:pt x="3904493" y="0"/>
                </a:lnTo>
                <a:lnTo>
                  <a:pt x="3904493" y="4681812"/>
                </a:lnTo>
                <a:lnTo>
                  <a:pt x="0" y="4681812"/>
                </a:lnTo>
                <a:lnTo>
                  <a:pt x="0" y="0"/>
                </a:lnTo>
                <a:close/>
              </a:path>
            </a:pathLst>
          </a:custGeom>
          <a:blipFill>
            <a:blip r:embed="rId4"/>
            <a:stretch>
              <a:fillRect l="-69193" r="-10444"/>
            </a:stretch>
          </a:blipFill>
          <a:effectLst>
            <a:softEdge rad="63500"/>
          </a:effectLst>
        </p:spPr>
        <p:txBody>
          <a:bodyPr/>
          <a:lstStyle/>
          <a:p>
            <a:endParaRPr lang="en-US"/>
          </a:p>
        </p:txBody>
      </p:sp>
    </p:spTree>
    <p:extLst>
      <p:ext uri="{BB962C8B-B14F-4D97-AF65-F5344CB8AC3E}">
        <p14:creationId xmlns:p14="http://schemas.microsoft.com/office/powerpoint/2010/main" val="2096582427"/>
      </p:ext>
    </p:extLst>
  </p:cSld>
  <p:clrMapOvr>
    <a:masterClrMapping/>
  </p:clrMapOvr>
  <p:transition spd="med">
    <p:wip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3876263" y="6372663"/>
            <a:ext cx="444776" cy="365125"/>
          </a:xfrm>
        </p:spPr>
        <p:txBody>
          <a:bodyPr/>
          <a:lstStyle/>
          <a:p>
            <a:fld id="{5930B5CD-230D-41EA-8C44-E0031D6C1835}" type="slidenum">
              <a:rPr lang="en-ZA" smtClean="0"/>
              <a:t>30</a:t>
            </a:fld>
            <a:endParaRPr lang="en-ZA"/>
          </a:p>
        </p:txBody>
      </p:sp>
      <p:sp>
        <p:nvSpPr>
          <p:cNvPr id="2" name="Title 5">
            <a:extLst>
              <a:ext uri="{FF2B5EF4-FFF2-40B4-BE49-F238E27FC236}">
                <a16:creationId xmlns:a16="http://schemas.microsoft.com/office/drawing/2014/main" id="{4268DEF6-B0C4-6983-CB2B-393E2E8E72E2}"/>
              </a:ext>
            </a:extLst>
          </p:cNvPr>
          <p:cNvSpPr>
            <a:spLocks noGrp="1"/>
          </p:cNvSpPr>
          <p:nvPr>
            <p:ph type="title"/>
          </p:nvPr>
        </p:nvSpPr>
        <p:spPr>
          <a:xfrm>
            <a:off x="149609" y="2132"/>
            <a:ext cx="6057072" cy="907084"/>
          </a:xfrm>
        </p:spPr>
        <p:txBody>
          <a:bodyPr>
            <a:normAutofit/>
          </a:bodyPr>
          <a:lstStyle/>
          <a:p>
            <a:r>
              <a:rPr lang="en-US" sz="3000">
                <a:latin typeface="Calibri"/>
                <a:ea typeface="Calibri"/>
                <a:cs typeface="Calibri"/>
              </a:rPr>
              <a:t>Random Forest</a:t>
            </a:r>
          </a:p>
        </p:txBody>
      </p:sp>
      <p:sp>
        <p:nvSpPr>
          <p:cNvPr id="16" name="Content Placeholder 2">
            <a:extLst>
              <a:ext uri="{FF2B5EF4-FFF2-40B4-BE49-F238E27FC236}">
                <a16:creationId xmlns:a16="http://schemas.microsoft.com/office/drawing/2014/main" id="{4326B238-17CF-515E-487E-0A362E5786E0}"/>
              </a:ext>
            </a:extLst>
          </p:cNvPr>
          <p:cNvSpPr txBox="1">
            <a:spLocks/>
          </p:cNvSpPr>
          <p:nvPr/>
        </p:nvSpPr>
        <p:spPr>
          <a:xfrm>
            <a:off x="249129" y="856446"/>
            <a:ext cx="8623506" cy="112874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rgbClr val="032F5E"/>
                </a:solidFill>
                <a:latin typeface="Frutiger LT 45 Light" panose="020B0403030504020204" pitchFamily="34"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rgbClr val="032F5E"/>
                </a:solidFill>
                <a:latin typeface="Frutiger LT 45 Light" panose="020B0403030504020204"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032F5E"/>
                </a:solidFill>
                <a:latin typeface="Frutiger LT 45 Light" panose="020B0403030504020204" pitchFamily="34"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rgbClr val="032F5E"/>
                </a:solidFill>
                <a:latin typeface="Frutiger LT 45 Light" panose="020B0403030504020204"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032F5E"/>
                </a:solidFill>
                <a:latin typeface="Frutiger LT 45 Light" panose="020B0403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1600">
                <a:latin typeface="Frutiger LT 45 Light"/>
              </a:rPr>
              <a:t>Creates a set of decision trees from randomly selected subset of training set, then combines votes from different decision trees to decide class</a:t>
            </a:r>
          </a:p>
        </p:txBody>
      </p:sp>
      <p:grpSp>
        <p:nvGrpSpPr>
          <p:cNvPr id="37" name="Group 36">
            <a:extLst>
              <a:ext uri="{FF2B5EF4-FFF2-40B4-BE49-F238E27FC236}">
                <a16:creationId xmlns:a16="http://schemas.microsoft.com/office/drawing/2014/main" id="{A7211F1D-DC08-9FA1-5B0A-16D54F37624E}"/>
              </a:ext>
            </a:extLst>
          </p:cNvPr>
          <p:cNvGrpSpPr/>
          <p:nvPr/>
        </p:nvGrpSpPr>
        <p:grpSpPr>
          <a:xfrm>
            <a:off x="1816394" y="4722222"/>
            <a:ext cx="4181635" cy="1776549"/>
            <a:chOff x="607687" y="5044726"/>
            <a:chExt cx="3627722" cy="1838779"/>
          </a:xfrm>
        </p:grpSpPr>
        <p:sp>
          <p:nvSpPr>
            <p:cNvPr id="28" name="Content Placeholder 2">
              <a:extLst>
                <a:ext uri="{FF2B5EF4-FFF2-40B4-BE49-F238E27FC236}">
                  <a16:creationId xmlns:a16="http://schemas.microsoft.com/office/drawing/2014/main" id="{8098B1ED-F9BE-8D54-673C-48C331754DDA}"/>
                </a:ext>
              </a:extLst>
            </p:cNvPr>
            <p:cNvSpPr txBox="1">
              <a:spLocks/>
            </p:cNvSpPr>
            <p:nvPr/>
          </p:nvSpPr>
          <p:spPr>
            <a:xfrm>
              <a:off x="607687" y="5424652"/>
              <a:ext cx="3627722" cy="145885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rgbClr val="032F5E"/>
                  </a:solidFill>
                  <a:latin typeface="Frutiger LT 45 Light" panose="020B0403030504020204" pitchFamily="34"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rgbClr val="032F5E"/>
                  </a:solidFill>
                  <a:latin typeface="Frutiger LT 45 Light" panose="020B0403030504020204"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032F5E"/>
                  </a:solidFill>
                  <a:latin typeface="Frutiger LT 45 Light" panose="020B0403030504020204" pitchFamily="34"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rgbClr val="032F5E"/>
                  </a:solidFill>
                  <a:latin typeface="Frutiger LT 45 Light" panose="020B0403030504020204"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032F5E"/>
                  </a:solidFill>
                  <a:latin typeface="Frutiger LT 45 Light" panose="020B0403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1600" dirty="0">
                  <a:latin typeface="Calibri" panose="020F0502020204030204" pitchFamily="34" charset="0"/>
                  <a:ea typeface="Calibri" panose="020F0502020204030204" pitchFamily="34" charset="0"/>
                  <a:cs typeface="Calibri" panose="020F0502020204030204" pitchFamily="34" charset="0"/>
                </a:rPr>
                <a:t>Extrapolation problems.</a:t>
              </a:r>
            </a:p>
            <a:p>
              <a:pPr algn="just">
                <a:lnSpc>
                  <a:spcPct val="150000"/>
                </a:lnSpc>
              </a:pPr>
              <a:r>
                <a:rPr lang="en-US" sz="1600" dirty="0">
                  <a:latin typeface="Calibri" panose="020F0502020204030204" pitchFamily="34" charset="0"/>
                  <a:ea typeface="Calibri" panose="020F0502020204030204" pitchFamily="34" charset="0"/>
                  <a:cs typeface="Calibri" panose="020F0502020204030204" pitchFamily="34" charset="0"/>
                </a:rPr>
                <a:t>Harder to interpret (among tree algorithms)</a:t>
              </a:r>
            </a:p>
            <a:p>
              <a:pPr algn="just">
                <a:lnSpc>
                  <a:spcPct val="150000"/>
                </a:lnSpc>
              </a:pPr>
              <a:r>
                <a:rPr lang="en-US" sz="1600" dirty="0">
                  <a:latin typeface="Calibri" panose="020F0502020204030204" pitchFamily="34" charset="0"/>
                  <a:ea typeface="Calibri" panose="020F0502020204030204" pitchFamily="34" charset="0"/>
                  <a:cs typeface="Calibri" panose="020F0502020204030204" pitchFamily="34" charset="0"/>
                </a:rPr>
                <a:t>Implementation can be resource-consuming.</a:t>
              </a:r>
            </a:p>
          </p:txBody>
        </p:sp>
        <p:sp>
          <p:nvSpPr>
            <p:cNvPr id="29" name="Content Placeholder 2">
              <a:extLst>
                <a:ext uri="{FF2B5EF4-FFF2-40B4-BE49-F238E27FC236}">
                  <a16:creationId xmlns:a16="http://schemas.microsoft.com/office/drawing/2014/main" id="{7E032DDF-5E30-6864-97C2-DA3FF7B6B452}"/>
                </a:ext>
              </a:extLst>
            </p:cNvPr>
            <p:cNvSpPr txBox="1">
              <a:spLocks/>
            </p:cNvSpPr>
            <p:nvPr/>
          </p:nvSpPr>
          <p:spPr>
            <a:xfrm>
              <a:off x="607687" y="5044726"/>
              <a:ext cx="2229694" cy="407529"/>
            </a:xfrm>
            <a:prstGeom prst="rect">
              <a:avLst/>
            </a:prstGeom>
          </p:spPr>
          <p:txBody>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rgbClr val="032F5E"/>
                  </a:solidFill>
                  <a:latin typeface="Frutiger LT 45 Light" panose="020B0403030504020204" pitchFamily="34"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rgbClr val="032F5E"/>
                  </a:solidFill>
                  <a:latin typeface="Frutiger LT 45 Light" panose="020B0403030504020204"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032F5E"/>
                  </a:solidFill>
                  <a:latin typeface="Frutiger LT 45 Light" panose="020B0403030504020204" pitchFamily="34"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rgbClr val="032F5E"/>
                  </a:solidFill>
                  <a:latin typeface="Frutiger LT 45 Light" panose="020B0403030504020204"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032F5E"/>
                  </a:solidFill>
                  <a:latin typeface="Frutiger LT 45 Light" panose="020B0403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1600" b="1">
                  <a:latin typeface="Calibri" panose="020F0502020204030204" pitchFamily="34" charset="0"/>
                  <a:ea typeface="Calibri" panose="020F0502020204030204" pitchFamily="34" charset="0"/>
                  <a:cs typeface="Calibri" panose="020F0502020204030204" pitchFamily="34" charset="0"/>
                </a:rPr>
                <a:t>Weaknesses of the model</a:t>
              </a:r>
            </a:p>
          </p:txBody>
        </p:sp>
      </p:grpSp>
      <p:pic>
        <p:nvPicPr>
          <p:cNvPr id="8" name="Picture 7" descr="A diagram of fruit trees&#10;&#10;Description automatically generated">
            <a:extLst>
              <a:ext uri="{FF2B5EF4-FFF2-40B4-BE49-F238E27FC236}">
                <a16:creationId xmlns:a16="http://schemas.microsoft.com/office/drawing/2014/main" id="{39CA20E0-96BA-C759-0AE8-AC7217BB0DAC}"/>
              </a:ext>
            </a:extLst>
          </p:cNvPr>
          <p:cNvPicPr>
            <a:picLocks noChangeAspect="1"/>
          </p:cNvPicPr>
          <p:nvPr/>
        </p:nvPicPr>
        <p:blipFill>
          <a:blip r:embed="rId2"/>
          <a:stretch>
            <a:fillRect/>
          </a:stretch>
        </p:blipFill>
        <p:spPr>
          <a:xfrm>
            <a:off x="372436" y="1712980"/>
            <a:ext cx="3740684" cy="2817319"/>
          </a:xfrm>
          <a:prstGeom prst="rect">
            <a:avLst/>
          </a:prstGeom>
        </p:spPr>
      </p:pic>
      <p:pic>
        <p:nvPicPr>
          <p:cNvPr id="14" name="Picture 13" descr="A diagram of a tree model&#10;&#10;Description automatically generated">
            <a:extLst>
              <a:ext uri="{FF2B5EF4-FFF2-40B4-BE49-F238E27FC236}">
                <a16:creationId xmlns:a16="http://schemas.microsoft.com/office/drawing/2014/main" id="{95B1FAC9-25C3-654C-B208-C64E2F60CB25}"/>
              </a:ext>
            </a:extLst>
          </p:cNvPr>
          <p:cNvPicPr>
            <a:picLocks noChangeAspect="1"/>
          </p:cNvPicPr>
          <p:nvPr/>
        </p:nvPicPr>
        <p:blipFill rotWithShape="1">
          <a:blip r:embed="rId3"/>
          <a:srcRect l="1446" t="10357" r="20" b="1791"/>
          <a:stretch/>
        </p:blipFill>
        <p:spPr>
          <a:xfrm>
            <a:off x="4561661" y="1903879"/>
            <a:ext cx="4336026" cy="2443437"/>
          </a:xfrm>
          <a:prstGeom prst="rect">
            <a:avLst/>
          </a:prstGeom>
        </p:spPr>
      </p:pic>
      <p:sp>
        <p:nvSpPr>
          <p:cNvPr id="4" name="Rectangle: Rounded Corners 3">
            <a:hlinkClick r:id="rId4" action="ppaction://hlinksldjump"/>
            <a:extLst>
              <a:ext uri="{FF2B5EF4-FFF2-40B4-BE49-F238E27FC236}">
                <a16:creationId xmlns:a16="http://schemas.microsoft.com/office/drawing/2014/main" id="{F77C3F76-3E49-B9E3-5189-8165F889E740}"/>
              </a:ext>
            </a:extLst>
          </p:cNvPr>
          <p:cNvSpPr/>
          <p:nvPr/>
        </p:nvSpPr>
        <p:spPr>
          <a:xfrm>
            <a:off x="6900871" y="6218334"/>
            <a:ext cx="821241" cy="364480"/>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EAAB00"/>
                </a:solidFill>
                <a:latin typeface="Calibri"/>
                <a:ea typeface="Calibri"/>
                <a:cs typeface="Arial"/>
              </a:rPr>
              <a:t>Fraud Detection</a:t>
            </a:r>
          </a:p>
        </p:txBody>
      </p:sp>
      <p:sp>
        <p:nvSpPr>
          <p:cNvPr id="6" name="Rectangle: Rounded Corners 5">
            <a:hlinkClick r:id="rId5" action="ppaction://hlinksldjump"/>
            <a:extLst>
              <a:ext uri="{FF2B5EF4-FFF2-40B4-BE49-F238E27FC236}">
                <a16:creationId xmlns:a16="http://schemas.microsoft.com/office/drawing/2014/main" id="{767EF4C3-46ED-0DDC-71AA-CE60696D6FE1}"/>
              </a:ext>
            </a:extLst>
          </p:cNvPr>
          <p:cNvSpPr/>
          <p:nvPr/>
        </p:nvSpPr>
        <p:spPr>
          <a:xfrm>
            <a:off x="7876231" y="6218334"/>
            <a:ext cx="821241" cy="364480"/>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EAAB00"/>
                </a:solidFill>
                <a:latin typeface="Calibri"/>
                <a:ea typeface="Calibri"/>
                <a:cs typeface="Arial"/>
              </a:rPr>
              <a:t>Loan Approval</a:t>
            </a:r>
          </a:p>
        </p:txBody>
      </p:sp>
    </p:spTree>
    <p:extLst>
      <p:ext uri="{BB962C8B-B14F-4D97-AF65-F5344CB8AC3E}">
        <p14:creationId xmlns:p14="http://schemas.microsoft.com/office/powerpoint/2010/main" val="2122291541"/>
      </p:ext>
    </p:extLst>
  </p:cSld>
  <p:clrMapOvr>
    <a:masterClrMapping/>
  </p:clrMapOvr>
  <p:transition spd="med">
    <p:wip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B2ED4F-D3BB-81FF-094E-0D36D9BF62B0}"/>
              </a:ext>
            </a:extLst>
          </p:cNvPr>
          <p:cNvSpPr>
            <a:spLocks noGrp="1"/>
          </p:cNvSpPr>
          <p:nvPr>
            <p:ph type="sldNum" sz="quarter" idx="12"/>
          </p:nvPr>
        </p:nvSpPr>
        <p:spPr/>
        <p:txBody>
          <a:bodyPr/>
          <a:lstStyle/>
          <a:p>
            <a:fld id="{5930B5CD-230D-41EA-8C44-E0031D6C1835}" type="slidenum">
              <a:rPr lang="en-ZA" smtClean="0"/>
              <a:t>31</a:t>
            </a:fld>
            <a:endParaRPr lang="en-ZA"/>
          </a:p>
        </p:txBody>
      </p:sp>
      <p:sp>
        <p:nvSpPr>
          <p:cNvPr id="3" name="TextBox 2">
            <a:extLst>
              <a:ext uri="{FF2B5EF4-FFF2-40B4-BE49-F238E27FC236}">
                <a16:creationId xmlns:a16="http://schemas.microsoft.com/office/drawing/2014/main" id="{49D4A568-517C-6717-04A6-34A700BD79F8}"/>
              </a:ext>
            </a:extLst>
          </p:cNvPr>
          <p:cNvSpPr txBox="1"/>
          <p:nvPr/>
        </p:nvSpPr>
        <p:spPr>
          <a:xfrm>
            <a:off x="126787" y="117182"/>
            <a:ext cx="4270401"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700" b="1">
                <a:solidFill>
                  <a:srgbClr val="EAAB00"/>
                </a:solidFill>
              </a:rPr>
              <a:t>Decision Tree Classifier</a:t>
            </a:r>
            <a:endParaRPr lang="en-US" sz="2700" b="1">
              <a:solidFill>
                <a:srgbClr val="EAAB00"/>
              </a:solidFill>
              <a:cs typeface="Arial"/>
            </a:endParaRPr>
          </a:p>
        </p:txBody>
      </p:sp>
      <p:sp>
        <p:nvSpPr>
          <p:cNvPr id="4" name="TextBox 3">
            <a:extLst>
              <a:ext uri="{FF2B5EF4-FFF2-40B4-BE49-F238E27FC236}">
                <a16:creationId xmlns:a16="http://schemas.microsoft.com/office/drawing/2014/main" id="{957D0313-A20C-FE5E-DC7E-94CBE75AB122}"/>
              </a:ext>
            </a:extLst>
          </p:cNvPr>
          <p:cNvSpPr txBox="1"/>
          <p:nvPr/>
        </p:nvSpPr>
        <p:spPr>
          <a:xfrm>
            <a:off x="291698" y="750723"/>
            <a:ext cx="8536118"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032F5E"/>
                </a:solidFill>
                <a:latin typeface="Calibri"/>
                <a:ea typeface="Calibri"/>
                <a:cs typeface="Calibri"/>
              </a:rPr>
              <a:t>Decision trees are a popular algorithm that can be used for classification tasks. A decision tree is a flowchart-like tree structure where an internal node represents a feature(or attribute), the branch represents a decision rule, and each leaf node represents the outcome and do not contain any further branches.</a:t>
            </a:r>
            <a:endParaRPr lang="en-US"/>
          </a:p>
          <a:p>
            <a:endParaRPr lang="en-US"/>
          </a:p>
        </p:txBody>
      </p:sp>
      <p:pic>
        <p:nvPicPr>
          <p:cNvPr id="5" name="Picture 4" descr="A diagram of a person&amp;#39;s body&#10;&#10;Description automatically generated">
            <a:extLst>
              <a:ext uri="{FF2B5EF4-FFF2-40B4-BE49-F238E27FC236}">
                <a16:creationId xmlns:a16="http://schemas.microsoft.com/office/drawing/2014/main" id="{9A1E015D-BB92-8624-5397-D0DBED081358}"/>
              </a:ext>
            </a:extLst>
          </p:cNvPr>
          <p:cNvPicPr>
            <a:picLocks noChangeAspect="1"/>
          </p:cNvPicPr>
          <p:nvPr/>
        </p:nvPicPr>
        <p:blipFill>
          <a:blip r:embed="rId2"/>
          <a:stretch>
            <a:fillRect/>
          </a:stretch>
        </p:blipFill>
        <p:spPr>
          <a:xfrm>
            <a:off x="347542" y="2230651"/>
            <a:ext cx="3876916" cy="2396699"/>
          </a:xfrm>
          <a:prstGeom prst="rect">
            <a:avLst/>
          </a:prstGeom>
        </p:spPr>
      </p:pic>
      <p:sp>
        <p:nvSpPr>
          <p:cNvPr id="6" name="TextBox 5">
            <a:extLst>
              <a:ext uri="{FF2B5EF4-FFF2-40B4-BE49-F238E27FC236}">
                <a16:creationId xmlns:a16="http://schemas.microsoft.com/office/drawing/2014/main" id="{D34A4597-6A18-C14A-388C-A08EA628DA19}"/>
              </a:ext>
            </a:extLst>
          </p:cNvPr>
          <p:cNvSpPr txBox="1"/>
          <p:nvPr/>
        </p:nvSpPr>
        <p:spPr>
          <a:xfrm>
            <a:off x="5250011" y="2375631"/>
            <a:ext cx="276646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solidFill>
                  <a:srgbClr val="08335E"/>
                </a:solidFill>
                <a:latin typeface="Calibri"/>
                <a:ea typeface="Calibri"/>
                <a:cs typeface="Calibri"/>
              </a:rPr>
              <a:t>Weakness</a:t>
            </a:r>
          </a:p>
        </p:txBody>
      </p:sp>
      <p:sp>
        <p:nvSpPr>
          <p:cNvPr id="7" name="TextBox 6">
            <a:extLst>
              <a:ext uri="{FF2B5EF4-FFF2-40B4-BE49-F238E27FC236}">
                <a16:creationId xmlns:a16="http://schemas.microsoft.com/office/drawing/2014/main" id="{D001E6B0-F5DD-90E8-958F-42022C9509A3}"/>
              </a:ext>
            </a:extLst>
          </p:cNvPr>
          <p:cNvSpPr txBox="1"/>
          <p:nvPr/>
        </p:nvSpPr>
        <p:spPr>
          <a:xfrm>
            <a:off x="4401477" y="2748368"/>
            <a:ext cx="442633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dirty="0">
                <a:solidFill>
                  <a:srgbClr val="032F5E"/>
                </a:solidFill>
                <a:latin typeface="Calibri"/>
                <a:ea typeface="Calibri"/>
                <a:cs typeface="Calibri"/>
              </a:rPr>
              <a:t>For more class labels, the computational complexity of the decision tree may increase.</a:t>
            </a:r>
            <a:endParaRPr lang="en-US" dirty="0">
              <a:cs typeface="Arial"/>
            </a:endParaRPr>
          </a:p>
          <a:p>
            <a:pPr marL="285750" indent="-285750">
              <a:buFont typeface="Arial"/>
              <a:buChar char="•"/>
            </a:pPr>
            <a:endParaRPr lang="en-US" sz="1400" dirty="0">
              <a:solidFill>
                <a:srgbClr val="032F5E"/>
              </a:solidFill>
              <a:latin typeface="Calibri"/>
              <a:ea typeface="Calibri"/>
              <a:cs typeface="Calibri"/>
            </a:endParaRPr>
          </a:p>
          <a:p>
            <a:pPr marL="285750" indent="-285750">
              <a:buFont typeface="Arial"/>
              <a:buChar char="•"/>
            </a:pPr>
            <a:r>
              <a:rPr lang="en-US" sz="1400" dirty="0">
                <a:solidFill>
                  <a:srgbClr val="032F5E"/>
                </a:solidFill>
                <a:latin typeface="Calibri"/>
                <a:ea typeface="Calibri"/>
                <a:cs typeface="Calibri"/>
              </a:rPr>
              <a:t>The decision tree contains lots of layers, which makes it complex.</a:t>
            </a:r>
            <a:endParaRPr lang="en-US" dirty="0">
              <a:cs typeface="Arial"/>
            </a:endParaRPr>
          </a:p>
          <a:p>
            <a:pPr marL="285750" indent="-285750">
              <a:buFont typeface="Arial"/>
              <a:buChar char="•"/>
            </a:pPr>
            <a:endParaRPr lang="en-US" sz="1400" dirty="0">
              <a:solidFill>
                <a:srgbClr val="032F5E"/>
              </a:solidFill>
              <a:latin typeface="Calibri"/>
              <a:ea typeface="Calibri"/>
              <a:cs typeface="Calibri"/>
            </a:endParaRPr>
          </a:p>
          <a:p>
            <a:pPr marL="285750" indent="-285750">
              <a:buFont typeface="Arial"/>
              <a:buChar char="•"/>
            </a:pPr>
            <a:r>
              <a:rPr lang="en-US" sz="1400" dirty="0">
                <a:solidFill>
                  <a:srgbClr val="032F5E"/>
                </a:solidFill>
                <a:latin typeface="Calibri"/>
                <a:ea typeface="Calibri"/>
                <a:cs typeface="Calibri"/>
              </a:rPr>
              <a:t>Decision trees are biased with imbalance dataset, so it is recommended that balance out the dataset before creating the decision tree.</a:t>
            </a:r>
            <a:endParaRPr lang="en-US" dirty="0">
              <a:cs typeface="Arial"/>
            </a:endParaRPr>
          </a:p>
          <a:p>
            <a:pPr algn="l"/>
            <a:endParaRPr lang="en-US" dirty="0">
              <a:cs typeface="Arial"/>
            </a:endParaRPr>
          </a:p>
        </p:txBody>
      </p:sp>
      <p:sp>
        <p:nvSpPr>
          <p:cNvPr id="9" name="Rectangle: Rounded Corners 8">
            <a:hlinkClick r:id="rId3" action="ppaction://hlinksldjump"/>
            <a:extLst>
              <a:ext uri="{FF2B5EF4-FFF2-40B4-BE49-F238E27FC236}">
                <a16:creationId xmlns:a16="http://schemas.microsoft.com/office/drawing/2014/main" id="{57FBD8AF-D4EE-E65B-D5B2-8E7C82233AE2}"/>
              </a:ext>
            </a:extLst>
          </p:cNvPr>
          <p:cNvSpPr/>
          <p:nvPr/>
        </p:nvSpPr>
        <p:spPr>
          <a:xfrm>
            <a:off x="6900871" y="6218334"/>
            <a:ext cx="821241" cy="364480"/>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EAAB00"/>
                </a:solidFill>
                <a:latin typeface="Calibri"/>
                <a:ea typeface="Calibri"/>
                <a:cs typeface="Arial"/>
              </a:rPr>
              <a:t>Fraud Detection</a:t>
            </a:r>
          </a:p>
        </p:txBody>
      </p:sp>
      <p:sp>
        <p:nvSpPr>
          <p:cNvPr id="10" name="Rectangle: Rounded Corners 9">
            <a:hlinkClick r:id="rId4" action="ppaction://hlinksldjump"/>
            <a:extLst>
              <a:ext uri="{FF2B5EF4-FFF2-40B4-BE49-F238E27FC236}">
                <a16:creationId xmlns:a16="http://schemas.microsoft.com/office/drawing/2014/main" id="{FD5FA1EA-41DD-1A55-6579-1FDC4AF02776}"/>
              </a:ext>
            </a:extLst>
          </p:cNvPr>
          <p:cNvSpPr/>
          <p:nvPr/>
        </p:nvSpPr>
        <p:spPr>
          <a:xfrm>
            <a:off x="7876231" y="6218334"/>
            <a:ext cx="821241" cy="364480"/>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EAAB00"/>
                </a:solidFill>
                <a:latin typeface="Calibri"/>
                <a:ea typeface="Calibri"/>
                <a:cs typeface="Arial"/>
              </a:rPr>
              <a:t>Loan Approval</a:t>
            </a:r>
          </a:p>
        </p:txBody>
      </p:sp>
    </p:spTree>
    <p:extLst>
      <p:ext uri="{BB962C8B-B14F-4D97-AF65-F5344CB8AC3E}">
        <p14:creationId xmlns:p14="http://schemas.microsoft.com/office/powerpoint/2010/main" val="23125059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4210650" y="6373160"/>
            <a:ext cx="444776" cy="365125"/>
          </a:xfrm>
        </p:spPr>
        <p:txBody>
          <a:bodyPr/>
          <a:lstStyle/>
          <a:p>
            <a:fld id="{5930B5CD-230D-41EA-8C44-E0031D6C1835}" type="slidenum">
              <a:rPr lang="en-ZA" smtClean="0"/>
              <a:t>32</a:t>
            </a:fld>
            <a:endParaRPr lang="en-ZA"/>
          </a:p>
        </p:txBody>
      </p:sp>
      <p:sp>
        <p:nvSpPr>
          <p:cNvPr id="16" name="Content Placeholder 2">
            <a:extLst>
              <a:ext uri="{FF2B5EF4-FFF2-40B4-BE49-F238E27FC236}">
                <a16:creationId xmlns:a16="http://schemas.microsoft.com/office/drawing/2014/main" id="{4326B238-17CF-515E-487E-0A362E5786E0}"/>
              </a:ext>
            </a:extLst>
          </p:cNvPr>
          <p:cNvSpPr txBox="1">
            <a:spLocks/>
          </p:cNvSpPr>
          <p:nvPr/>
        </p:nvSpPr>
        <p:spPr>
          <a:xfrm>
            <a:off x="286648" y="718711"/>
            <a:ext cx="8111318" cy="176123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rgbClr val="032F5E"/>
                </a:solidFill>
                <a:latin typeface="Frutiger LT 45 Light" panose="020B0403030504020204" pitchFamily="34"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rgbClr val="032F5E"/>
                </a:solidFill>
                <a:latin typeface="Frutiger LT 45 Light" panose="020B0403030504020204"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032F5E"/>
                </a:solidFill>
                <a:latin typeface="Frutiger LT 45 Light" panose="020B0403030504020204" pitchFamily="34"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rgbClr val="032F5E"/>
                </a:solidFill>
                <a:latin typeface="Frutiger LT 45 Light" panose="020B0403030504020204"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032F5E"/>
                </a:solidFill>
                <a:latin typeface="Frutiger LT 45 Light" panose="020B0403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1600">
                <a:latin typeface="Calibri"/>
                <a:ea typeface="Calibri"/>
                <a:cs typeface="Calibri"/>
              </a:rPr>
              <a:t>Finds the most similar data points  and attempt to make an educated guess based on their classifications. The K-NN algorithm works by finding the K nearest neighbors to a given data point based on a distance metric, such as </a:t>
            </a:r>
            <a:r>
              <a:rPr lang="en-US" sz="1600" i="1">
                <a:latin typeface="Calibri"/>
                <a:ea typeface="Calibri"/>
                <a:cs typeface="Calibri"/>
              </a:rPr>
              <a:t>Euclidean distance</a:t>
            </a:r>
            <a:r>
              <a:rPr lang="en-US" sz="1600">
                <a:latin typeface="Calibri"/>
                <a:ea typeface="Calibri"/>
                <a:cs typeface="Calibri"/>
              </a:rPr>
              <a:t>. The </a:t>
            </a:r>
            <a:r>
              <a:rPr lang="en-US" sz="1600" b="1" i="1">
                <a:latin typeface="Calibri"/>
                <a:ea typeface="Calibri"/>
                <a:cs typeface="Calibri"/>
              </a:rPr>
              <a:t>K </a:t>
            </a:r>
            <a:r>
              <a:rPr lang="en-US" sz="1600">
                <a:latin typeface="Calibri"/>
                <a:ea typeface="Calibri"/>
                <a:cs typeface="Calibri"/>
              </a:rPr>
              <a:t>in KNN algorithms is the number of neighborhood points to a query point. </a:t>
            </a:r>
            <a:endParaRPr lang="en-US"/>
          </a:p>
          <a:p>
            <a:pPr algn="just">
              <a:lnSpc>
                <a:spcPct val="150000"/>
              </a:lnSpc>
            </a:pPr>
            <a:endParaRPr lang="en-US" sz="1800">
              <a:latin typeface="Frutiger LT 45 Light"/>
            </a:endParaRPr>
          </a:p>
        </p:txBody>
      </p:sp>
      <p:grpSp>
        <p:nvGrpSpPr>
          <p:cNvPr id="8" name="Group 7">
            <a:extLst>
              <a:ext uri="{FF2B5EF4-FFF2-40B4-BE49-F238E27FC236}">
                <a16:creationId xmlns:a16="http://schemas.microsoft.com/office/drawing/2014/main" id="{A7211F1D-DC08-9FA1-5B0A-16D54F37624E}"/>
              </a:ext>
            </a:extLst>
          </p:cNvPr>
          <p:cNvGrpSpPr/>
          <p:nvPr/>
        </p:nvGrpSpPr>
        <p:grpSpPr>
          <a:xfrm>
            <a:off x="4592341" y="3070764"/>
            <a:ext cx="3904311" cy="2614923"/>
            <a:chOff x="-1390883" y="2075938"/>
            <a:chExt cx="3904311" cy="2614923"/>
          </a:xfrm>
        </p:grpSpPr>
        <p:sp>
          <p:nvSpPr>
            <p:cNvPr id="9" name="Content Placeholder 2">
              <a:extLst>
                <a:ext uri="{FF2B5EF4-FFF2-40B4-BE49-F238E27FC236}">
                  <a16:creationId xmlns:a16="http://schemas.microsoft.com/office/drawing/2014/main" id="{8098B1ED-F9BE-8D54-673C-48C331754DDA}"/>
                </a:ext>
              </a:extLst>
            </p:cNvPr>
            <p:cNvSpPr txBox="1">
              <a:spLocks/>
            </p:cNvSpPr>
            <p:nvPr/>
          </p:nvSpPr>
          <p:spPr>
            <a:xfrm>
              <a:off x="-1390883" y="2484523"/>
              <a:ext cx="3904311" cy="2206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rgbClr val="032F5E"/>
                  </a:solidFill>
                  <a:latin typeface="Frutiger LT 45 Light" panose="020B0403030504020204" pitchFamily="34"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rgbClr val="032F5E"/>
                  </a:solidFill>
                  <a:latin typeface="Frutiger LT 45 Light" panose="020B0403030504020204"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032F5E"/>
                  </a:solidFill>
                  <a:latin typeface="Frutiger LT 45 Light" panose="020B0403030504020204" pitchFamily="34"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rgbClr val="032F5E"/>
                  </a:solidFill>
                  <a:latin typeface="Frutiger LT 45 Light" panose="020B0403030504020204"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032F5E"/>
                  </a:solidFill>
                  <a:latin typeface="Frutiger LT 45 Light" panose="020B0403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1600" dirty="0">
                  <a:latin typeface="Calibri"/>
                  <a:ea typeface="Calibri"/>
                  <a:cs typeface="Calibri"/>
                </a:rPr>
                <a:t>Computationally expensive for large dataset</a:t>
              </a:r>
            </a:p>
            <a:p>
              <a:pPr algn="just">
                <a:lnSpc>
                  <a:spcPct val="150000"/>
                </a:lnSpc>
              </a:pPr>
              <a:r>
                <a:rPr lang="en-US" sz="1600" dirty="0">
                  <a:latin typeface="Calibri"/>
                  <a:ea typeface="Calibri"/>
                  <a:cs typeface="Calibri"/>
                </a:rPr>
                <a:t>Very sensitive to noise and outliers</a:t>
              </a:r>
            </a:p>
            <a:p>
              <a:pPr algn="just">
                <a:lnSpc>
                  <a:spcPct val="150000"/>
                </a:lnSpc>
              </a:pPr>
              <a:r>
                <a:rPr lang="en-US" sz="1600" dirty="0">
                  <a:latin typeface="Calibri"/>
                  <a:ea typeface="Calibri"/>
                  <a:cs typeface="Calibri"/>
                </a:rPr>
                <a:t>Limited to Euclidian's distance and choice of k- requires extra efforts. </a:t>
              </a:r>
            </a:p>
          </p:txBody>
        </p:sp>
        <p:sp>
          <p:nvSpPr>
            <p:cNvPr id="29" name="Content Placeholder 2">
              <a:extLst>
                <a:ext uri="{FF2B5EF4-FFF2-40B4-BE49-F238E27FC236}">
                  <a16:creationId xmlns:a16="http://schemas.microsoft.com/office/drawing/2014/main" id="{7E032DDF-5E30-6864-97C2-DA3FF7B6B452}"/>
                </a:ext>
              </a:extLst>
            </p:cNvPr>
            <p:cNvSpPr txBox="1">
              <a:spLocks/>
            </p:cNvSpPr>
            <p:nvPr/>
          </p:nvSpPr>
          <p:spPr>
            <a:xfrm>
              <a:off x="-1235581" y="2075938"/>
              <a:ext cx="2229694" cy="407529"/>
            </a:xfrm>
            <a:prstGeom prst="rect">
              <a:avLst/>
            </a:prstGeom>
          </p:spPr>
          <p:txBody>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rgbClr val="032F5E"/>
                  </a:solidFill>
                  <a:latin typeface="Frutiger LT 45 Light" panose="020B0403030504020204" pitchFamily="34"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rgbClr val="032F5E"/>
                  </a:solidFill>
                  <a:latin typeface="Frutiger LT 45 Light" panose="020B0403030504020204"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032F5E"/>
                  </a:solidFill>
                  <a:latin typeface="Frutiger LT 45 Light" panose="020B0403030504020204" pitchFamily="34"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rgbClr val="032F5E"/>
                  </a:solidFill>
                  <a:latin typeface="Frutiger LT 45 Light" panose="020B0403030504020204"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032F5E"/>
                  </a:solidFill>
                  <a:latin typeface="Frutiger LT 45 Light" panose="020B0403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1400" b="1"/>
                <a:t>Weaknesses of the model</a:t>
              </a:r>
            </a:p>
          </p:txBody>
        </p:sp>
      </p:grpSp>
      <p:grpSp>
        <p:nvGrpSpPr>
          <p:cNvPr id="18" name="Group 17">
            <a:extLst>
              <a:ext uri="{FF2B5EF4-FFF2-40B4-BE49-F238E27FC236}">
                <a16:creationId xmlns:a16="http://schemas.microsoft.com/office/drawing/2014/main" id="{B2AE1EA7-73A5-14A6-DF66-DE67BD24B9B0}"/>
              </a:ext>
            </a:extLst>
          </p:cNvPr>
          <p:cNvGrpSpPr/>
          <p:nvPr/>
        </p:nvGrpSpPr>
        <p:grpSpPr>
          <a:xfrm>
            <a:off x="449719" y="3071022"/>
            <a:ext cx="3475367" cy="1886588"/>
            <a:chOff x="4931288" y="2686555"/>
            <a:chExt cx="3475367" cy="1886588"/>
          </a:xfrm>
        </p:grpSpPr>
        <p:pic>
          <p:nvPicPr>
            <p:cNvPr id="26" name="Picture 25" descr="A diagram of a number of neighbors&#10;&#10;Description automatically generated">
              <a:extLst>
                <a:ext uri="{FF2B5EF4-FFF2-40B4-BE49-F238E27FC236}">
                  <a16:creationId xmlns:a16="http://schemas.microsoft.com/office/drawing/2014/main" id="{A84515F4-DD96-D3CC-2085-CAED03FD4F0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115" t="37225" r="25724" b="3687"/>
            <a:stretch/>
          </p:blipFill>
          <p:spPr>
            <a:xfrm>
              <a:off x="4931288" y="2686555"/>
              <a:ext cx="3475367" cy="1886588"/>
            </a:xfrm>
            <a:prstGeom prst="rect">
              <a:avLst/>
            </a:prstGeom>
          </p:spPr>
        </p:pic>
        <p:sp>
          <p:nvSpPr>
            <p:cNvPr id="10" name="Oval 9">
              <a:extLst>
                <a:ext uri="{FF2B5EF4-FFF2-40B4-BE49-F238E27FC236}">
                  <a16:creationId xmlns:a16="http://schemas.microsoft.com/office/drawing/2014/main" id="{43245BE5-91DF-8E71-4C53-4282CD819976}"/>
                </a:ext>
              </a:extLst>
            </p:cNvPr>
            <p:cNvSpPr/>
            <p:nvPr/>
          </p:nvSpPr>
          <p:spPr>
            <a:xfrm>
              <a:off x="6446699" y="3822993"/>
              <a:ext cx="145774" cy="15299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0" name="Straight Connector 19">
            <a:extLst>
              <a:ext uri="{FF2B5EF4-FFF2-40B4-BE49-F238E27FC236}">
                <a16:creationId xmlns:a16="http://schemas.microsoft.com/office/drawing/2014/main" id="{789DC5B7-6E33-4BCF-AEE9-90524EC5B8C5}"/>
              </a:ext>
            </a:extLst>
          </p:cNvPr>
          <p:cNvCxnSpPr>
            <a:cxnSpLocks/>
          </p:cNvCxnSpPr>
          <p:nvPr/>
        </p:nvCxnSpPr>
        <p:spPr>
          <a:xfrm flipH="1">
            <a:off x="4480211" y="2590808"/>
            <a:ext cx="67235" cy="3209317"/>
          </a:xfrm>
          <a:prstGeom prst="line">
            <a:avLst/>
          </a:prstGeom>
          <a:ln/>
        </p:spPr>
        <p:style>
          <a:lnRef idx="1">
            <a:schemeClr val="accent3"/>
          </a:lnRef>
          <a:fillRef idx="0">
            <a:schemeClr val="accent3"/>
          </a:fillRef>
          <a:effectRef idx="0">
            <a:schemeClr val="accent3"/>
          </a:effectRef>
          <a:fontRef idx="minor">
            <a:schemeClr val="tx1"/>
          </a:fontRef>
        </p:style>
      </p:cxnSp>
      <p:sp>
        <p:nvSpPr>
          <p:cNvPr id="4" name="Title 5">
            <a:extLst>
              <a:ext uri="{FF2B5EF4-FFF2-40B4-BE49-F238E27FC236}">
                <a16:creationId xmlns:a16="http://schemas.microsoft.com/office/drawing/2014/main" id="{E1F7D661-9886-33FC-4813-7A467073BD5E}"/>
              </a:ext>
            </a:extLst>
          </p:cNvPr>
          <p:cNvSpPr txBox="1">
            <a:spLocks/>
          </p:cNvSpPr>
          <p:nvPr/>
        </p:nvSpPr>
        <p:spPr>
          <a:xfrm>
            <a:off x="205187" y="27103"/>
            <a:ext cx="6057072" cy="9070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rgbClr val="EAAB00"/>
                </a:solidFill>
                <a:latin typeface="Frutiger LT 55 Roman" panose="020B0603030504020204" pitchFamily="34" charset="0"/>
                <a:ea typeface="+mj-ea"/>
                <a:cs typeface="+mj-cs"/>
              </a:defRPr>
            </a:lvl1pPr>
          </a:lstStyle>
          <a:p>
            <a:r>
              <a:rPr lang="en-US" sz="2800">
                <a:latin typeface="Calibri"/>
                <a:cs typeface="Calibri"/>
              </a:rPr>
              <a:t>k-Nearest Neighbors</a:t>
            </a:r>
            <a:endParaRPr lang="en-US"/>
          </a:p>
        </p:txBody>
      </p:sp>
      <p:sp>
        <p:nvSpPr>
          <p:cNvPr id="3" name="Rectangle: Rounded Corners 2">
            <a:hlinkClick r:id="rId3" action="ppaction://hlinksldjump"/>
            <a:extLst>
              <a:ext uri="{FF2B5EF4-FFF2-40B4-BE49-F238E27FC236}">
                <a16:creationId xmlns:a16="http://schemas.microsoft.com/office/drawing/2014/main" id="{9DC9B7FB-5A3D-A495-412A-0E780B8D4E96}"/>
              </a:ext>
            </a:extLst>
          </p:cNvPr>
          <p:cNvSpPr/>
          <p:nvPr/>
        </p:nvSpPr>
        <p:spPr>
          <a:xfrm>
            <a:off x="6900871" y="6218334"/>
            <a:ext cx="821241" cy="364480"/>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EAAB00"/>
                </a:solidFill>
                <a:latin typeface="Calibri"/>
                <a:ea typeface="Calibri"/>
                <a:cs typeface="Arial"/>
              </a:rPr>
              <a:t>Fraud Detection</a:t>
            </a:r>
          </a:p>
        </p:txBody>
      </p:sp>
      <p:sp>
        <p:nvSpPr>
          <p:cNvPr id="6" name="Rectangle: Rounded Corners 5">
            <a:hlinkClick r:id="rId4" action="ppaction://hlinksldjump"/>
            <a:extLst>
              <a:ext uri="{FF2B5EF4-FFF2-40B4-BE49-F238E27FC236}">
                <a16:creationId xmlns:a16="http://schemas.microsoft.com/office/drawing/2014/main" id="{52BAD71C-EA1E-267E-5628-51DD1FC64DCF}"/>
              </a:ext>
            </a:extLst>
          </p:cNvPr>
          <p:cNvSpPr/>
          <p:nvPr/>
        </p:nvSpPr>
        <p:spPr>
          <a:xfrm>
            <a:off x="7876231" y="6218334"/>
            <a:ext cx="821241" cy="364480"/>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EAAB00"/>
                </a:solidFill>
                <a:latin typeface="Calibri"/>
                <a:ea typeface="Calibri"/>
                <a:cs typeface="Arial"/>
              </a:rPr>
              <a:t>Loan Approval</a:t>
            </a:r>
          </a:p>
        </p:txBody>
      </p:sp>
    </p:spTree>
    <p:extLst>
      <p:ext uri="{BB962C8B-B14F-4D97-AF65-F5344CB8AC3E}">
        <p14:creationId xmlns:p14="http://schemas.microsoft.com/office/powerpoint/2010/main" val="286145193"/>
      </p:ext>
    </p:extLst>
  </p:cSld>
  <p:clrMapOvr>
    <a:masterClrMapping/>
  </p:clrMapOvr>
  <p:transition spd="med">
    <p:wip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9B43931-2C34-B3BA-E69C-F025E2CBAAD4}"/>
              </a:ext>
            </a:extLst>
          </p:cNvPr>
          <p:cNvSpPr>
            <a:spLocks noGrp="1"/>
          </p:cNvSpPr>
          <p:nvPr>
            <p:ph type="sldNum" sz="quarter" idx="12"/>
          </p:nvPr>
        </p:nvSpPr>
        <p:spPr/>
        <p:txBody>
          <a:bodyPr/>
          <a:lstStyle/>
          <a:p>
            <a:fld id="{5930B5CD-230D-41EA-8C44-E0031D6C1835}" type="slidenum">
              <a:rPr lang="en-ZA" smtClean="0"/>
              <a:t>33</a:t>
            </a:fld>
            <a:endParaRPr lang="en-ZA"/>
          </a:p>
        </p:txBody>
      </p:sp>
      <p:sp>
        <p:nvSpPr>
          <p:cNvPr id="6" name="TextBox 5">
            <a:extLst>
              <a:ext uri="{FF2B5EF4-FFF2-40B4-BE49-F238E27FC236}">
                <a16:creationId xmlns:a16="http://schemas.microsoft.com/office/drawing/2014/main" id="{2595B376-75A3-15C8-9FD0-C9FB96B6D057}"/>
              </a:ext>
            </a:extLst>
          </p:cNvPr>
          <p:cNvSpPr txBox="1"/>
          <p:nvPr/>
        </p:nvSpPr>
        <p:spPr>
          <a:xfrm>
            <a:off x="270864" y="943215"/>
            <a:ext cx="859266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500">
                <a:solidFill>
                  <a:srgbClr val="032F5E"/>
                </a:solidFill>
                <a:highlight>
                  <a:srgbClr val="FFFFFF"/>
                </a:highlight>
                <a:latin typeface="Calibri"/>
                <a:cs typeface="Segoe UI"/>
              </a:rPr>
              <a:t>Support Vector Machine (SVM) is a algorithm used for both classification and regression. </a:t>
            </a:r>
            <a:endParaRPr lang="en-US">
              <a:solidFill>
                <a:srgbClr val="000000"/>
              </a:solidFill>
              <a:latin typeface="Arial"/>
              <a:cs typeface="Arial"/>
            </a:endParaRPr>
          </a:p>
          <a:p>
            <a:pPr algn="just"/>
            <a:r>
              <a:rPr lang="en-US" sz="1500">
                <a:solidFill>
                  <a:srgbClr val="032F5E"/>
                </a:solidFill>
                <a:highlight>
                  <a:srgbClr val="FFFFFF"/>
                </a:highlight>
                <a:latin typeface="Calibri"/>
                <a:cs typeface="Segoe UI"/>
              </a:rPr>
              <a:t>The main objective of the SVM algorithm is to find the optimal hyperplane in an N-dimensional space that can separate the data points in different classes in the feature space. The hyperplane tries that the margin between the closest points of different classes should be as maximum as possible. The dimension of the hyperplane depends upon the number of features. If the number of input features is two, then the hyperplane is just a line. If the number of input features is three, then the hyperplane becomes a 2-D plane. </a:t>
            </a:r>
            <a:r>
              <a:rPr lang="en-US" sz="1500">
                <a:latin typeface="Calibri"/>
                <a:cs typeface="Segoe UI"/>
              </a:rPr>
              <a:t>​</a:t>
            </a:r>
            <a:endParaRPr lang="en-US">
              <a:cs typeface="Arial"/>
            </a:endParaRPr>
          </a:p>
        </p:txBody>
      </p:sp>
      <p:sp>
        <p:nvSpPr>
          <p:cNvPr id="12" name="TextBox 11">
            <a:extLst>
              <a:ext uri="{FF2B5EF4-FFF2-40B4-BE49-F238E27FC236}">
                <a16:creationId xmlns:a16="http://schemas.microsoft.com/office/drawing/2014/main" id="{1BA852EB-B570-B645-F0C1-C417F65F983E}"/>
              </a:ext>
            </a:extLst>
          </p:cNvPr>
          <p:cNvSpPr txBox="1"/>
          <p:nvPr/>
        </p:nvSpPr>
        <p:spPr>
          <a:xfrm>
            <a:off x="5474679" y="3095959"/>
            <a:ext cx="3481873" cy="21852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500" dirty="0">
                <a:solidFill>
                  <a:srgbClr val="022E64"/>
                </a:solidFill>
                <a:latin typeface="Calibri"/>
                <a:ea typeface="+mn-lt"/>
                <a:cs typeface="+mn-lt"/>
              </a:rPr>
              <a:t>Not suitable for large dataset (memory and time). </a:t>
            </a:r>
            <a:endParaRPr lang="en-US" sz="1500" dirty="0">
              <a:solidFill>
                <a:srgbClr val="022E64"/>
              </a:solidFill>
              <a:latin typeface="Calibri"/>
              <a:ea typeface="Calibri"/>
              <a:cs typeface="Arial"/>
            </a:endParaRPr>
          </a:p>
          <a:p>
            <a:pPr marL="285750" indent="-285750">
              <a:buFont typeface="Arial"/>
              <a:buChar char="•"/>
            </a:pPr>
            <a:endParaRPr lang="en-US" sz="1500" dirty="0">
              <a:solidFill>
                <a:srgbClr val="022E64"/>
              </a:solidFill>
              <a:latin typeface="Calibri"/>
              <a:ea typeface="Calibri"/>
              <a:cs typeface="Arial"/>
            </a:endParaRPr>
          </a:p>
          <a:p>
            <a:pPr marL="285750" indent="-285750">
              <a:buFont typeface="Arial"/>
              <a:buChar char="•"/>
            </a:pPr>
            <a:r>
              <a:rPr lang="en-US" sz="1500" dirty="0">
                <a:solidFill>
                  <a:srgbClr val="022E64"/>
                </a:solidFill>
                <a:latin typeface="Calibri"/>
                <a:ea typeface="+mn-lt"/>
                <a:cs typeface="+mn-lt"/>
              </a:rPr>
              <a:t>Non-probabilistic Classifier (Deterministic from training) </a:t>
            </a:r>
          </a:p>
          <a:p>
            <a:pPr marL="285750" indent="-285750">
              <a:buFont typeface="Arial"/>
              <a:buChar char="•"/>
            </a:pPr>
            <a:endParaRPr lang="en-US" sz="1500" dirty="0">
              <a:solidFill>
                <a:srgbClr val="022E64"/>
              </a:solidFill>
              <a:latin typeface="Calibri"/>
              <a:ea typeface="Calibri"/>
              <a:cs typeface="Arial"/>
            </a:endParaRPr>
          </a:p>
          <a:p>
            <a:pPr marL="285750" indent="-285750">
              <a:buFont typeface="Arial"/>
              <a:buChar char="•"/>
            </a:pPr>
            <a:r>
              <a:rPr lang="en-US" sz="1500" dirty="0">
                <a:solidFill>
                  <a:srgbClr val="022E64"/>
                </a:solidFill>
                <a:latin typeface="Calibri"/>
                <a:ea typeface="+mn-lt"/>
                <a:cs typeface="+mn-lt"/>
              </a:rPr>
              <a:t>Difficult to implement business logic as the features contribution are not directly seen.</a:t>
            </a:r>
            <a:r>
              <a:rPr lang="en-US" sz="1600" dirty="0">
                <a:solidFill>
                  <a:srgbClr val="022E64"/>
                </a:solidFill>
                <a:latin typeface="Calibri"/>
                <a:ea typeface="+mn-lt"/>
                <a:cs typeface="+mn-lt"/>
              </a:rPr>
              <a:t> </a:t>
            </a:r>
          </a:p>
        </p:txBody>
      </p:sp>
      <p:sp>
        <p:nvSpPr>
          <p:cNvPr id="13" name="TextBox 12">
            <a:extLst>
              <a:ext uri="{FF2B5EF4-FFF2-40B4-BE49-F238E27FC236}">
                <a16:creationId xmlns:a16="http://schemas.microsoft.com/office/drawing/2014/main" id="{8C10D21E-4716-848E-9503-D08AE53B3C40}"/>
              </a:ext>
            </a:extLst>
          </p:cNvPr>
          <p:cNvSpPr txBox="1"/>
          <p:nvPr/>
        </p:nvSpPr>
        <p:spPr>
          <a:xfrm>
            <a:off x="5380532" y="2751224"/>
            <a:ext cx="375071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rgbClr val="022E64"/>
                </a:solidFill>
                <a:latin typeface="Calibri"/>
                <a:cs typeface="Arial"/>
              </a:rPr>
              <a:t>Weakness of the model</a:t>
            </a:r>
            <a:endParaRPr lang="en-US"/>
          </a:p>
        </p:txBody>
      </p:sp>
      <p:sp>
        <p:nvSpPr>
          <p:cNvPr id="14" name="TextBox 13">
            <a:extLst>
              <a:ext uri="{FF2B5EF4-FFF2-40B4-BE49-F238E27FC236}">
                <a16:creationId xmlns:a16="http://schemas.microsoft.com/office/drawing/2014/main" id="{BD2E2A43-EF82-3238-DECB-113BC5D94A34}"/>
              </a:ext>
            </a:extLst>
          </p:cNvPr>
          <p:cNvSpPr txBox="1"/>
          <p:nvPr/>
        </p:nvSpPr>
        <p:spPr>
          <a:xfrm>
            <a:off x="272365" y="279687"/>
            <a:ext cx="7035830"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700" b="1">
                <a:solidFill>
                  <a:srgbClr val="EAAB00"/>
                </a:solidFill>
                <a:ea typeface="+mn-lt"/>
                <a:cs typeface="+mn-lt"/>
              </a:rPr>
              <a:t>Support Vector Machine(SVM)</a:t>
            </a:r>
            <a:endParaRPr lang="en-US" sz="2700">
              <a:ea typeface="+mn-lt"/>
              <a:cs typeface="+mn-lt"/>
            </a:endParaRPr>
          </a:p>
        </p:txBody>
      </p:sp>
      <p:pic>
        <p:nvPicPr>
          <p:cNvPr id="2" name="Picture 1" descr="A diagram of a technical diagram&#10;&#10;Description automatically generated">
            <a:extLst>
              <a:ext uri="{FF2B5EF4-FFF2-40B4-BE49-F238E27FC236}">
                <a16:creationId xmlns:a16="http://schemas.microsoft.com/office/drawing/2014/main" id="{C296E502-F740-A589-F645-CDF82BBC65ED}"/>
              </a:ext>
            </a:extLst>
          </p:cNvPr>
          <p:cNvPicPr>
            <a:picLocks noChangeAspect="1"/>
          </p:cNvPicPr>
          <p:nvPr/>
        </p:nvPicPr>
        <p:blipFill>
          <a:blip r:embed="rId2"/>
          <a:stretch>
            <a:fillRect/>
          </a:stretch>
        </p:blipFill>
        <p:spPr>
          <a:xfrm>
            <a:off x="268941" y="2924757"/>
            <a:ext cx="5205932" cy="2881468"/>
          </a:xfrm>
          <a:prstGeom prst="rect">
            <a:avLst/>
          </a:prstGeom>
        </p:spPr>
      </p:pic>
      <p:sp>
        <p:nvSpPr>
          <p:cNvPr id="4" name="Rectangle: Rounded Corners 3">
            <a:hlinkClick r:id="rId3" action="ppaction://hlinksldjump"/>
            <a:extLst>
              <a:ext uri="{FF2B5EF4-FFF2-40B4-BE49-F238E27FC236}">
                <a16:creationId xmlns:a16="http://schemas.microsoft.com/office/drawing/2014/main" id="{69635768-8B0C-B8CD-B466-4B7032FFF980}"/>
              </a:ext>
            </a:extLst>
          </p:cNvPr>
          <p:cNvSpPr/>
          <p:nvPr/>
        </p:nvSpPr>
        <p:spPr>
          <a:xfrm>
            <a:off x="6900871" y="6218334"/>
            <a:ext cx="821241" cy="364480"/>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EAAB00"/>
                </a:solidFill>
                <a:latin typeface="Calibri"/>
                <a:ea typeface="Calibri"/>
                <a:cs typeface="Arial"/>
              </a:rPr>
              <a:t>Fraud Detection</a:t>
            </a:r>
          </a:p>
        </p:txBody>
      </p:sp>
      <p:sp>
        <p:nvSpPr>
          <p:cNvPr id="7" name="Rectangle: Rounded Corners 6">
            <a:hlinkClick r:id="rId4" action="ppaction://hlinksldjump"/>
            <a:extLst>
              <a:ext uri="{FF2B5EF4-FFF2-40B4-BE49-F238E27FC236}">
                <a16:creationId xmlns:a16="http://schemas.microsoft.com/office/drawing/2014/main" id="{31A321BD-1374-1479-115E-1D130ED07B78}"/>
              </a:ext>
            </a:extLst>
          </p:cNvPr>
          <p:cNvSpPr/>
          <p:nvPr/>
        </p:nvSpPr>
        <p:spPr>
          <a:xfrm>
            <a:off x="7876231" y="6218334"/>
            <a:ext cx="821241" cy="364480"/>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EAAB00"/>
                </a:solidFill>
                <a:latin typeface="Calibri"/>
                <a:ea typeface="Calibri"/>
                <a:cs typeface="Arial"/>
              </a:rPr>
              <a:t>Loan Approval</a:t>
            </a:r>
          </a:p>
        </p:txBody>
      </p:sp>
    </p:spTree>
    <p:extLst>
      <p:ext uri="{BB962C8B-B14F-4D97-AF65-F5344CB8AC3E}">
        <p14:creationId xmlns:p14="http://schemas.microsoft.com/office/powerpoint/2010/main" val="2566510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930B5CD-230D-41EA-8C44-E0031D6C1835}" type="slidenum">
              <a:rPr lang="en-ZA" smtClean="0"/>
              <a:t>34</a:t>
            </a:fld>
            <a:endParaRPr lang="en-ZA"/>
          </a:p>
        </p:txBody>
      </p:sp>
      <p:sp>
        <p:nvSpPr>
          <p:cNvPr id="2" name="Title 5">
            <a:extLst>
              <a:ext uri="{FF2B5EF4-FFF2-40B4-BE49-F238E27FC236}">
                <a16:creationId xmlns:a16="http://schemas.microsoft.com/office/drawing/2014/main" id="{4268DEF6-B0C4-6983-CB2B-393E2E8E72E2}"/>
              </a:ext>
            </a:extLst>
          </p:cNvPr>
          <p:cNvSpPr>
            <a:spLocks noGrp="1"/>
          </p:cNvSpPr>
          <p:nvPr>
            <p:ph type="title"/>
          </p:nvPr>
        </p:nvSpPr>
        <p:spPr>
          <a:xfrm>
            <a:off x="134366" y="2367"/>
            <a:ext cx="7160750" cy="609328"/>
          </a:xfrm>
        </p:spPr>
        <p:txBody>
          <a:bodyPr>
            <a:normAutofit/>
          </a:bodyPr>
          <a:lstStyle/>
          <a:p>
            <a:r>
              <a:rPr lang="en-US" sz="2800">
                <a:latin typeface="Calibri"/>
                <a:ea typeface="Calibri"/>
                <a:cs typeface="Calibri"/>
              </a:rPr>
              <a:t>Performances Analysis of the Algorithms</a:t>
            </a:r>
          </a:p>
        </p:txBody>
      </p:sp>
      <p:sp>
        <p:nvSpPr>
          <p:cNvPr id="3" name="Rectangle: Rounded Corners 2">
            <a:hlinkClick r:id="rId2" action="ppaction://hlinksldjump"/>
            <a:extLst>
              <a:ext uri="{FF2B5EF4-FFF2-40B4-BE49-F238E27FC236}">
                <a16:creationId xmlns:a16="http://schemas.microsoft.com/office/drawing/2014/main" id="{74B8C523-B6FB-E7B1-A4C9-BD724DEF3DA9}"/>
              </a:ext>
            </a:extLst>
          </p:cNvPr>
          <p:cNvSpPr/>
          <p:nvPr/>
        </p:nvSpPr>
        <p:spPr>
          <a:xfrm>
            <a:off x="6900871" y="6218334"/>
            <a:ext cx="821241" cy="364480"/>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EAAB00"/>
                </a:solidFill>
                <a:latin typeface="Calibri"/>
                <a:ea typeface="Calibri"/>
                <a:cs typeface="Arial"/>
              </a:rPr>
              <a:t>Fraud Detection</a:t>
            </a:r>
          </a:p>
        </p:txBody>
      </p:sp>
      <p:pic>
        <p:nvPicPr>
          <p:cNvPr id="7" name="Picture 6" descr="A diagram of negative and negative&#10;&#10;Description automatically generated">
            <a:extLst>
              <a:ext uri="{FF2B5EF4-FFF2-40B4-BE49-F238E27FC236}">
                <a16:creationId xmlns:a16="http://schemas.microsoft.com/office/drawing/2014/main" id="{A95296B6-F960-4D90-E244-A2D4A5D7E6CC}"/>
              </a:ext>
            </a:extLst>
          </p:cNvPr>
          <p:cNvPicPr>
            <a:picLocks noChangeAspect="1"/>
          </p:cNvPicPr>
          <p:nvPr/>
        </p:nvPicPr>
        <p:blipFill rotWithShape="1">
          <a:blip r:embed="rId3"/>
          <a:srcRect t="5062" r="1742" b="3987"/>
          <a:stretch/>
        </p:blipFill>
        <p:spPr>
          <a:xfrm>
            <a:off x="417620" y="1097855"/>
            <a:ext cx="3199788" cy="2244550"/>
          </a:xfrm>
          <a:prstGeom prst="rect">
            <a:avLst/>
          </a:prstGeom>
        </p:spPr>
      </p:pic>
      <p:sp>
        <p:nvSpPr>
          <p:cNvPr id="9" name="TextBox 8">
            <a:extLst>
              <a:ext uri="{FF2B5EF4-FFF2-40B4-BE49-F238E27FC236}">
                <a16:creationId xmlns:a16="http://schemas.microsoft.com/office/drawing/2014/main" id="{ACED47AA-FB8B-1F08-BA78-11BCFE7999B8}"/>
              </a:ext>
            </a:extLst>
          </p:cNvPr>
          <p:cNvSpPr txBox="1"/>
          <p:nvPr/>
        </p:nvSpPr>
        <p:spPr>
          <a:xfrm>
            <a:off x="193645" y="794021"/>
            <a:ext cx="173971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EAAB00"/>
                </a:solidFill>
                <a:latin typeface="Calibri"/>
                <a:ea typeface="Calibri"/>
                <a:cs typeface="Arial"/>
              </a:rPr>
              <a:t>Confusion Matrix</a:t>
            </a:r>
            <a:endParaRPr lang="en-US" sz="1600" b="1">
              <a:solidFill>
                <a:srgbClr val="EAAB00"/>
              </a:solidFill>
              <a:latin typeface="Calibri"/>
              <a:ea typeface="Calibri"/>
              <a:cs typeface="Calibri"/>
            </a:endParaRPr>
          </a:p>
        </p:txBody>
      </p:sp>
      <p:sp>
        <p:nvSpPr>
          <p:cNvPr id="15" name="TextBox 14">
            <a:extLst>
              <a:ext uri="{FF2B5EF4-FFF2-40B4-BE49-F238E27FC236}">
                <a16:creationId xmlns:a16="http://schemas.microsoft.com/office/drawing/2014/main" id="{F57FBE64-EB82-F6C1-741C-A72FDC3A9266}"/>
              </a:ext>
            </a:extLst>
          </p:cNvPr>
          <p:cNvSpPr txBox="1"/>
          <p:nvPr/>
        </p:nvSpPr>
        <p:spPr>
          <a:xfrm>
            <a:off x="4767148" y="792706"/>
            <a:ext cx="422337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EAAB00"/>
                </a:solidFill>
                <a:latin typeface="Calibri"/>
                <a:ea typeface="Calibri"/>
                <a:cs typeface="Arial"/>
              </a:rPr>
              <a:t>Accuracy:</a:t>
            </a:r>
            <a:r>
              <a:rPr lang="en-US" sz="1600">
                <a:latin typeface="Calibri"/>
                <a:ea typeface="Calibri"/>
                <a:cs typeface="Arial"/>
              </a:rPr>
              <a:t> Is the proportion of correctly predicted instances out of all the total instances.</a:t>
            </a:r>
            <a:endParaRPr lang="en-US" sz="1600">
              <a:latin typeface="Calibri"/>
              <a:ea typeface="Calibri"/>
            </a:endParaRPr>
          </a:p>
        </p:txBody>
      </p:sp>
      <p:pic>
        <p:nvPicPr>
          <p:cNvPr id="16" name="Picture 15" descr="A black background with white text and red line&#10;&#10;Description automatically generated">
            <a:extLst>
              <a:ext uri="{FF2B5EF4-FFF2-40B4-BE49-F238E27FC236}">
                <a16:creationId xmlns:a16="http://schemas.microsoft.com/office/drawing/2014/main" id="{44BC97EF-E1B6-5C92-C6EE-61B0B58D838E}"/>
              </a:ext>
            </a:extLst>
          </p:cNvPr>
          <p:cNvPicPr>
            <a:picLocks noChangeAspect="1"/>
          </p:cNvPicPr>
          <p:nvPr/>
        </p:nvPicPr>
        <p:blipFill>
          <a:blip r:embed="rId4"/>
          <a:stretch>
            <a:fillRect/>
          </a:stretch>
        </p:blipFill>
        <p:spPr>
          <a:xfrm>
            <a:off x="5876445" y="1295880"/>
            <a:ext cx="1521280" cy="818030"/>
          </a:xfrm>
          <a:prstGeom prst="rect">
            <a:avLst/>
          </a:prstGeom>
        </p:spPr>
      </p:pic>
      <p:cxnSp>
        <p:nvCxnSpPr>
          <p:cNvPr id="17" name="Straight Arrow Connector 16">
            <a:extLst>
              <a:ext uri="{FF2B5EF4-FFF2-40B4-BE49-F238E27FC236}">
                <a16:creationId xmlns:a16="http://schemas.microsoft.com/office/drawing/2014/main" id="{93DEC7F9-8C64-99D4-6D5F-FC9B3D2564FA}"/>
              </a:ext>
            </a:extLst>
          </p:cNvPr>
          <p:cNvCxnSpPr/>
          <p:nvPr/>
        </p:nvCxnSpPr>
        <p:spPr>
          <a:xfrm>
            <a:off x="4621466" y="616163"/>
            <a:ext cx="1922" cy="5966651"/>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E86D0CF-AF34-9F0A-E6EF-3E2A076A6D16}"/>
              </a:ext>
            </a:extLst>
          </p:cNvPr>
          <p:cNvSpPr txBox="1"/>
          <p:nvPr/>
        </p:nvSpPr>
        <p:spPr>
          <a:xfrm>
            <a:off x="4757542" y="2396748"/>
            <a:ext cx="4165742"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EAAB00"/>
                </a:solidFill>
                <a:latin typeface="Calibri"/>
                <a:ea typeface="Calibri"/>
                <a:cs typeface="Arial"/>
              </a:rPr>
              <a:t>Precision:</a:t>
            </a:r>
            <a:r>
              <a:rPr lang="en-US" sz="1600">
                <a:latin typeface="Calibri"/>
                <a:ea typeface="Calibri"/>
                <a:cs typeface="Arial"/>
              </a:rPr>
              <a:t> </a:t>
            </a:r>
            <a:r>
              <a:rPr lang="en-US" sz="1600">
                <a:solidFill>
                  <a:srgbClr val="000000"/>
                </a:solidFill>
                <a:latin typeface="Calibri"/>
                <a:ea typeface="Calibri"/>
                <a:cs typeface="+mn-lt"/>
              </a:rPr>
              <a:t>M</a:t>
            </a:r>
            <a:r>
              <a:rPr lang="en-US" sz="1500">
                <a:solidFill>
                  <a:srgbClr val="242424"/>
                </a:solidFill>
                <a:ea typeface="+mn-lt"/>
                <a:cs typeface="+mn-lt"/>
              </a:rPr>
              <a:t>easures the proportion of true positive predictions among </a:t>
            </a:r>
            <a:r>
              <a:rPr lang="en-US" sz="1500" b="1">
                <a:solidFill>
                  <a:srgbClr val="242424"/>
                </a:solidFill>
                <a:ea typeface="+mn-lt"/>
                <a:cs typeface="+mn-lt"/>
              </a:rPr>
              <a:t>all positive predictions. </a:t>
            </a:r>
            <a:endParaRPr lang="en-US" sz="1600" b="1">
              <a:latin typeface="Calibri"/>
              <a:ea typeface="Calibri"/>
              <a:cs typeface="Calibri"/>
            </a:endParaRPr>
          </a:p>
        </p:txBody>
      </p:sp>
      <p:pic>
        <p:nvPicPr>
          <p:cNvPr id="19" name="Picture 18" descr="A black text with a white background&#10;&#10;Description automatically generated">
            <a:extLst>
              <a:ext uri="{FF2B5EF4-FFF2-40B4-BE49-F238E27FC236}">
                <a16:creationId xmlns:a16="http://schemas.microsoft.com/office/drawing/2014/main" id="{5DCDE522-66FF-7995-84A3-DCB1C0F28EB1}"/>
              </a:ext>
            </a:extLst>
          </p:cNvPr>
          <p:cNvPicPr>
            <a:picLocks noChangeAspect="1"/>
          </p:cNvPicPr>
          <p:nvPr/>
        </p:nvPicPr>
        <p:blipFill>
          <a:blip r:embed="rId5"/>
          <a:stretch>
            <a:fillRect/>
          </a:stretch>
        </p:blipFill>
        <p:spPr>
          <a:xfrm>
            <a:off x="6299027" y="3138128"/>
            <a:ext cx="1098737" cy="591351"/>
          </a:xfrm>
          <a:prstGeom prst="rect">
            <a:avLst/>
          </a:prstGeom>
        </p:spPr>
      </p:pic>
      <p:sp>
        <p:nvSpPr>
          <p:cNvPr id="23" name="TextBox 22">
            <a:extLst>
              <a:ext uri="{FF2B5EF4-FFF2-40B4-BE49-F238E27FC236}">
                <a16:creationId xmlns:a16="http://schemas.microsoft.com/office/drawing/2014/main" id="{A4F225A2-5790-8CBE-F81D-56E16BA94DF6}"/>
              </a:ext>
            </a:extLst>
          </p:cNvPr>
          <p:cNvSpPr txBox="1"/>
          <p:nvPr/>
        </p:nvSpPr>
        <p:spPr>
          <a:xfrm>
            <a:off x="4767148" y="4164076"/>
            <a:ext cx="4175347" cy="7944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a:solidFill>
                  <a:srgbClr val="EAAB00"/>
                </a:solidFill>
                <a:latin typeface="Arial"/>
                <a:ea typeface="Calibri"/>
                <a:cs typeface="Arial"/>
              </a:rPr>
              <a:t>Recall:</a:t>
            </a:r>
            <a:r>
              <a:rPr lang="en-US" sz="1500">
                <a:solidFill>
                  <a:srgbClr val="242424"/>
                </a:solidFill>
                <a:latin typeface="Arial"/>
                <a:ea typeface="Calibri"/>
                <a:cs typeface="Arial"/>
              </a:rPr>
              <a:t> Measures the proportion of true positive predictions among </a:t>
            </a:r>
            <a:r>
              <a:rPr lang="en-US" sz="1500" b="1">
                <a:solidFill>
                  <a:srgbClr val="242424"/>
                </a:solidFill>
                <a:latin typeface="Arial"/>
                <a:ea typeface="Calibri"/>
                <a:cs typeface="Arial"/>
              </a:rPr>
              <a:t>all actual positive instances.</a:t>
            </a:r>
            <a:endParaRPr lang="en-US" sz="1600" b="1">
              <a:latin typeface="Calibri"/>
              <a:ea typeface="Calibri"/>
              <a:cs typeface="Arial"/>
            </a:endParaRPr>
          </a:p>
        </p:txBody>
      </p:sp>
      <p:pic>
        <p:nvPicPr>
          <p:cNvPr id="4" name="Picture 3">
            <a:extLst>
              <a:ext uri="{FF2B5EF4-FFF2-40B4-BE49-F238E27FC236}">
                <a16:creationId xmlns:a16="http://schemas.microsoft.com/office/drawing/2014/main" id="{3C7D7FB6-B3B2-EF49-182E-81E6AF75E223}"/>
              </a:ext>
            </a:extLst>
          </p:cNvPr>
          <p:cNvPicPr>
            <a:picLocks noChangeAspect="1"/>
          </p:cNvPicPr>
          <p:nvPr/>
        </p:nvPicPr>
        <p:blipFill>
          <a:blip r:embed="rId6"/>
          <a:stretch>
            <a:fillRect/>
          </a:stretch>
        </p:blipFill>
        <p:spPr>
          <a:xfrm>
            <a:off x="6290943" y="4954680"/>
            <a:ext cx="1009253" cy="598556"/>
          </a:xfrm>
          <a:prstGeom prst="rect">
            <a:avLst/>
          </a:prstGeom>
        </p:spPr>
      </p:pic>
      <p:sp>
        <p:nvSpPr>
          <p:cNvPr id="11" name="TextBox 10">
            <a:extLst>
              <a:ext uri="{FF2B5EF4-FFF2-40B4-BE49-F238E27FC236}">
                <a16:creationId xmlns:a16="http://schemas.microsoft.com/office/drawing/2014/main" id="{E955C7B0-AA38-A48A-0DF9-1B68F883CA8E}"/>
              </a:ext>
            </a:extLst>
          </p:cNvPr>
          <p:cNvSpPr txBox="1"/>
          <p:nvPr/>
        </p:nvSpPr>
        <p:spPr>
          <a:xfrm>
            <a:off x="195147" y="4164076"/>
            <a:ext cx="4175347"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EAAB00"/>
                </a:solidFill>
                <a:latin typeface="Calibri"/>
                <a:ea typeface="Calibri"/>
                <a:cs typeface="Arial"/>
              </a:rPr>
              <a:t>F1-Score:</a:t>
            </a:r>
            <a:r>
              <a:rPr lang="en-US" sz="1600">
                <a:solidFill>
                  <a:srgbClr val="242424"/>
                </a:solidFill>
                <a:latin typeface="Calibri"/>
                <a:ea typeface="Calibri"/>
                <a:cs typeface="Arial"/>
              </a:rPr>
              <a:t> </a:t>
            </a:r>
            <a:r>
              <a:rPr lang="en-US" sz="1600">
                <a:solidFill>
                  <a:srgbClr val="292929"/>
                </a:solidFill>
                <a:latin typeface="Calibri"/>
                <a:ea typeface="+mn-lt"/>
                <a:cs typeface="+mn-lt"/>
              </a:rPr>
              <a:t> It is the harmonic mean of precision and recall. It ensures the model's balance between precision and recall.</a:t>
            </a:r>
            <a:endParaRPr lang="en-US" sz="1600" b="1">
              <a:solidFill>
                <a:srgbClr val="000000"/>
              </a:solidFill>
              <a:latin typeface="Calibri"/>
              <a:ea typeface="+mn-lt"/>
              <a:cs typeface="+mn-lt"/>
            </a:endParaRPr>
          </a:p>
          <a:p>
            <a:endParaRPr lang="en-US" sz="1400">
              <a:solidFill>
                <a:srgbClr val="292929"/>
              </a:solidFill>
              <a:ea typeface="+mn-lt"/>
              <a:cs typeface="+mn-lt"/>
            </a:endParaRPr>
          </a:p>
        </p:txBody>
      </p:sp>
      <p:pic>
        <p:nvPicPr>
          <p:cNvPr id="6" name="Picture 5" descr="A black text with a line&#10;&#10;Description automatically generated">
            <a:extLst>
              <a:ext uri="{FF2B5EF4-FFF2-40B4-BE49-F238E27FC236}">
                <a16:creationId xmlns:a16="http://schemas.microsoft.com/office/drawing/2014/main" id="{91E789D0-BFA6-775F-14D9-3D29DCB98EAE}"/>
              </a:ext>
            </a:extLst>
          </p:cNvPr>
          <p:cNvPicPr>
            <a:picLocks noChangeAspect="1"/>
          </p:cNvPicPr>
          <p:nvPr/>
        </p:nvPicPr>
        <p:blipFill>
          <a:blip r:embed="rId7"/>
          <a:stretch>
            <a:fillRect/>
          </a:stretch>
        </p:blipFill>
        <p:spPr>
          <a:xfrm>
            <a:off x="893269" y="4944467"/>
            <a:ext cx="2785463" cy="609379"/>
          </a:xfrm>
          <a:prstGeom prst="rect">
            <a:avLst/>
          </a:prstGeom>
        </p:spPr>
      </p:pic>
      <p:sp>
        <p:nvSpPr>
          <p:cNvPr id="8" name="Rectangle: Rounded Corners 7">
            <a:hlinkClick r:id="rId8" action="ppaction://hlinksldjump"/>
            <a:extLst>
              <a:ext uri="{FF2B5EF4-FFF2-40B4-BE49-F238E27FC236}">
                <a16:creationId xmlns:a16="http://schemas.microsoft.com/office/drawing/2014/main" id="{B58B2CF7-1E7A-1541-DA33-CF32C80BA22D}"/>
              </a:ext>
            </a:extLst>
          </p:cNvPr>
          <p:cNvSpPr/>
          <p:nvPr/>
        </p:nvSpPr>
        <p:spPr>
          <a:xfrm>
            <a:off x="7876231" y="6218334"/>
            <a:ext cx="821241" cy="364480"/>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EAAB00"/>
                </a:solidFill>
                <a:latin typeface="Calibri"/>
                <a:ea typeface="Calibri"/>
                <a:cs typeface="Arial"/>
              </a:rPr>
              <a:t>Loan Approval</a:t>
            </a:r>
          </a:p>
        </p:txBody>
      </p:sp>
    </p:spTree>
    <p:extLst>
      <p:ext uri="{BB962C8B-B14F-4D97-AF65-F5344CB8AC3E}">
        <p14:creationId xmlns:p14="http://schemas.microsoft.com/office/powerpoint/2010/main" val="2497501092"/>
      </p:ext>
    </p:extLst>
  </p:cSld>
  <p:clrMapOvr>
    <a:masterClrMapping/>
  </p:clrMapOvr>
  <p:transition spd="med">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DEA379-5C58-2C72-C37A-3D65289C2098}"/>
              </a:ext>
            </a:extLst>
          </p:cNvPr>
          <p:cNvSpPr>
            <a:spLocks noGrp="1"/>
          </p:cNvSpPr>
          <p:nvPr>
            <p:ph type="sldNum" sz="quarter" idx="12"/>
          </p:nvPr>
        </p:nvSpPr>
        <p:spPr/>
        <p:txBody>
          <a:bodyPr/>
          <a:lstStyle/>
          <a:p>
            <a:fld id="{5930B5CD-230D-41EA-8C44-E0031D6C1835}" type="slidenum">
              <a:rPr lang="en-ZA" smtClean="0"/>
              <a:t>35</a:t>
            </a:fld>
            <a:endParaRPr lang="en-ZA"/>
          </a:p>
        </p:txBody>
      </p:sp>
      <p:sp>
        <p:nvSpPr>
          <p:cNvPr id="3" name="Title 5">
            <a:extLst>
              <a:ext uri="{FF2B5EF4-FFF2-40B4-BE49-F238E27FC236}">
                <a16:creationId xmlns:a16="http://schemas.microsoft.com/office/drawing/2014/main" id="{9550EF97-00F9-6C7B-4450-2B0D43FA97EA}"/>
              </a:ext>
            </a:extLst>
          </p:cNvPr>
          <p:cNvSpPr txBox="1">
            <a:spLocks/>
          </p:cNvSpPr>
          <p:nvPr/>
        </p:nvSpPr>
        <p:spPr>
          <a:xfrm>
            <a:off x="531085" y="148378"/>
            <a:ext cx="7853230" cy="469763"/>
          </a:xfrm>
          <a:prstGeom prst="rect">
            <a:avLst/>
          </a:prstGeom>
        </p:spPr>
        <p:txBody>
          <a:bodyPr>
            <a:noAutofit/>
          </a:bodyPr>
          <a:lstStyle>
            <a:lvl1pPr algn="l" defTabSz="914400" rtl="0" eaLnBrk="1" latinLnBrk="0" hangingPunct="1">
              <a:lnSpc>
                <a:spcPct val="90000"/>
              </a:lnSpc>
              <a:spcBef>
                <a:spcPct val="0"/>
              </a:spcBef>
              <a:buNone/>
              <a:defRPr sz="3200" b="1" kern="1200">
                <a:solidFill>
                  <a:srgbClr val="EAAB00"/>
                </a:solidFill>
                <a:latin typeface="Frutiger LT 55 Roman" panose="020B0603030504020204" pitchFamily="34" charset="0"/>
                <a:ea typeface="+mj-ea"/>
                <a:cs typeface="+mj-cs"/>
              </a:defRPr>
            </a:lvl1pPr>
          </a:lstStyle>
          <a:p>
            <a:pPr algn="ctr"/>
            <a:r>
              <a:rPr lang="en-US" sz="2200">
                <a:latin typeface="Calibri" panose="020F0502020204030204" pitchFamily="34" charset="0"/>
                <a:cs typeface="Calibri" panose="020F0502020204030204" pitchFamily="34" charset="0"/>
              </a:rPr>
              <a:t>Financial Service Application of Classification Algorithms</a:t>
            </a:r>
          </a:p>
        </p:txBody>
      </p:sp>
      <p:sp>
        <p:nvSpPr>
          <p:cNvPr id="4" name="Rectangle: Rounded Corners 3">
            <a:extLst>
              <a:ext uri="{FF2B5EF4-FFF2-40B4-BE49-F238E27FC236}">
                <a16:creationId xmlns:a16="http://schemas.microsoft.com/office/drawing/2014/main" id="{425ABCBB-F6BD-08D0-CE21-2AA31784F415}"/>
              </a:ext>
            </a:extLst>
          </p:cNvPr>
          <p:cNvSpPr/>
          <p:nvPr/>
        </p:nvSpPr>
        <p:spPr>
          <a:xfrm>
            <a:off x="4087368" y="502753"/>
            <a:ext cx="740664" cy="45719"/>
          </a:xfrm>
          <a:prstGeom prst="roundRect">
            <a:avLst/>
          </a:prstGeom>
          <a:solidFill>
            <a:srgbClr val="EAAB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TextBox 8">
            <a:extLst>
              <a:ext uri="{FF2B5EF4-FFF2-40B4-BE49-F238E27FC236}">
                <a16:creationId xmlns:a16="http://schemas.microsoft.com/office/drawing/2014/main" id="{04562962-6523-A6D0-2F8D-792EE33531CC}"/>
              </a:ext>
            </a:extLst>
          </p:cNvPr>
          <p:cNvGraphicFramePr/>
          <p:nvPr>
            <p:extLst>
              <p:ext uri="{D42A27DB-BD31-4B8C-83A1-F6EECF244321}">
                <p14:modId xmlns:p14="http://schemas.microsoft.com/office/powerpoint/2010/main" val="3836786021"/>
              </p:ext>
            </p:extLst>
          </p:nvPr>
        </p:nvGraphicFramePr>
        <p:xfrm>
          <a:off x="170733" y="620823"/>
          <a:ext cx="8798943" cy="48244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1835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22E64"/>
        </a:solidFill>
        <a:effectLst/>
      </p:bgPr>
    </p:bg>
    <p:spTree>
      <p:nvGrpSpPr>
        <p:cNvPr id="1" name=""/>
        <p:cNvGrpSpPr/>
        <p:nvPr/>
      </p:nvGrpSpPr>
      <p:grpSpPr>
        <a:xfrm>
          <a:off x="0" y="0"/>
          <a:ext cx="0" cy="0"/>
          <a:chOff x="0" y="0"/>
          <a:chExt cx="0" cy="0"/>
        </a:xfrm>
      </p:grpSpPr>
      <p:grpSp>
        <p:nvGrpSpPr>
          <p:cNvPr id="2" name="Group 2"/>
          <p:cNvGrpSpPr/>
          <p:nvPr/>
        </p:nvGrpSpPr>
        <p:grpSpPr>
          <a:xfrm>
            <a:off x="0" y="6681083"/>
            <a:ext cx="9144000" cy="219497"/>
            <a:chOff x="0" y="0"/>
            <a:chExt cx="13004800" cy="312174"/>
          </a:xfrm>
        </p:grpSpPr>
        <p:sp>
          <p:nvSpPr>
            <p:cNvPr id="3" name="Freeform 3"/>
            <p:cNvSpPr/>
            <p:nvPr/>
          </p:nvSpPr>
          <p:spPr>
            <a:xfrm>
              <a:off x="0" y="0"/>
              <a:ext cx="13004800" cy="312166"/>
            </a:xfrm>
            <a:custGeom>
              <a:avLst/>
              <a:gdLst/>
              <a:ahLst/>
              <a:cxnLst/>
              <a:rect l="l" t="t" r="r" b="b"/>
              <a:pathLst>
                <a:path w="13004800" h="312166">
                  <a:moveTo>
                    <a:pt x="0" y="0"/>
                  </a:moveTo>
                  <a:lnTo>
                    <a:pt x="13004800" y="0"/>
                  </a:lnTo>
                  <a:lnTo>
                    <a:pt x="13004800" y="312166"/>
                  </a:lnTo>
                  <a:lnTo>
                    <a:pt x="0" y="312166"/>
                  </a:lnTo>
                  <a:lnTo>
                    <a:pt x="0" y="0"/>
                  </a:lnTo>
                  <a:close/>
                </a:path>
              </a:pathLst>
            </a:custGeom>
            <a:blipFill>
              <a:blip r:embed="rId2"/>
              <a:stretch>
                <a:fillRect t="-457" b="-459"/>
              </a:stretch>
            </a:blipFill>
          </p:spPr>
          <p:txBody>
            <a:bodyP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endParaRPr lang="en-US" sz="1583"/>
            </a:p>
          </p:txBody>
        </p:sp>
      </p:grpSp>
      <p:sp>
        <p:nvSpPr>
          <p:cNvPr id="10" name="Rectangle 9">
            <a:extLst>
              <a:ext uri="{FF2B5EF4-FFF2-40B4-BE49-F238E27FC236}">
                <a16:creationId xmlns:a16="http://schemas.microsoft.com/office/drawing/2014/main" id="{6BA88EC5-CC2C-B3E5-FCE7-EC4A46B48FAB}"/>
              </a:ext>
            </a:extLst>
          </p:cNvPr>
          <p:cNvSpPr/>
          <p:nvPr/>
        </p:nvSpPr>
        <p:spPr>
          <a:xfrm>
            <a:off x="0" y="0"/>
            <a:ext cx="9144000" cy="6900575"/>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pPr algn="ctr"/>
            <a:endParaRPr lang="en-US" sz="1583"/>
          </a:p>
        </p:txBody>
      </p:sp>
      <p:grpSp>
        <p:nvGrpSpPr>
          <p:cNvPr id="4" name="Group 4"/>
          <p:cNvGrpSpPr/>
          <p:nvPr/>
        </p:nvGrpSpPr>
        <p:grpSpPr>
          <a:xfrm>
            <a:off x="0" y="0"/>
            <a:ext cx="9144000" cy="6858000"/>
            <a:chOff x="0" y="0"/>
            <a:chExt cx="13004800" cy="9753600"/>
          </a:xfrm>
        </p:grpSpPr>
        <p:sp>
          <p:nvSpPr>
            <p:cNvPr id="5" name="Freeform 5"/>
            <p:cNvSpPr/>
            <p:nvPr/>
          </p:nvSpPr>
          <p:spPr>
            <a:xfrm>
              <a:off x="0" y="0"/>
              <a:ext cx="13004800" cy="9753600"/>
            </a:xfrm>
            <a:custGeom>
              <a:avLst/>
              <a:gdLst/>
              <a:ahLst/>
              <a:cxnLst/>
              <a:rect l="l" t="t" r="r" b="b"/>
              <a:pathLst>
                <a:path w="13004800" h="9753600">
                  <a:moveTo>
                    <a:pt x="0" y="0"/>
                  </a:moveTo>
                  <a:lnTo>
                    <a:pt x="13004800" y="0"/>
                  </a:lnTo>
                  <a:lnTo>
                    <a:pt x="13004800" y="9753600"/>
                  </a:lnTo>
                  <a:lnTo>
                    <a:pt x="0" y="9753600"/>
                  </a:lnTo>
                  <a:lnTo>
                    <a:pt x="0" y="0"/>
                  </a:lnTo>
                  <a:close/>
                </a:path>
              </a:pathLst>
            </a:custGeom>
            <a:blipFill>
              <a:blip r:embed="rId3">
                <a:alphaModFix amt="35000"/>
              </a:blip>
              <a:stretch>
                <a:fillRect l="-6222" r="-6222"/>
              </a:stretch>
            </a:blipFill>
          </p:spPr>
          <p:txBody>
            <a:bodyP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endParaRPr lang="en-US" sz="1583"/>
            </a:p>
          </p:txBody>
        </p:sp>
      </p:grpSp>
      <p:sp>
        <p:nvSpPr>
          <p:cNvPr id="6" name="TextBox 6"/>
          <p:cNvSpPr txBox="1"/>
          <p:nvPr/>
        </p:nvSpPr>
        <p:spPr>
          <a:xfrm>
            <a:off x="1155821" y="2960312"/>
            <a:ext cx="6832357" cy="1231106"/>
          </a:xfrm>
          <a:prstGeom prst="rect">
            <a:avLst/>
          </a:prstGeom>
        </p:spPr>
        <p:txBody>
          <a:bodyPr wrap="square" lIns="0" tIns="0" rIns="0" bIns="0" rtlCol="0" anchor="t">
            <a:spAutoFit/>
          </a:bodyP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pPr algn="ctr"/>
            <a:r>
              <a:rPr lang="en-US" sz="4000" b="1" spc="606">
                <a:solidFill>
                  <a:srgbClr val="E0AD0F"/>
                </a:solidFill>
                <a:latin typeface="Calibri"/>
                <a:cs typeface="Calibri"/>
              </a:rPr>
              <a:t>Regression</a:t>
            </a:r>
            <a:endParaRPr lang="en-US" sz="4000">
              <a:solidFill>
                <a:srgbClr val="000000"/>
              </a:solidFill>
              <a:latin typeface="Arial"/>
              <a:cs typeface="Arial"/>
            </a:endParaRPr>
          </a:p>
          <a:p>
            <a:pPr algn="ctr"/>
            <a:r>
              <a:rPr lang="en-US" sz="4000" b="1" spc="606">
                <a:solidFill>
                  <a:srgbClr val="E0AD0F"/>
                </a:solidFill>
                <a:latin typeface="Calibri"/>
                <a:cs typeface="Calibri"/>
              </a:rPr>
              <a:t>Real Case Scenarios</a:t>
            </a:r>
            <a:endParaRPr lang="en-US" sz="4000">
              <a:cs typeface="Arial"/>
            </a:endParaRPr>
          </a:p>
        </p:txBody>
      </p:sp>
      <p:grpSp>
        <p:nvGrpSpPr>
          <p:cNvPr id="7" name="Group 7"/>
          <p:cNvGrpSpPr/>
          <p:nvPr/>
        </p:nvGrpSpPr>
        <p:grpSpPr>
          <a:xfrm>
            <a:off x="7340675" y="487956"/>
            <a:ext cx="1468186" cy="395689"/>
            <a:chOff x="0" y="0"/>
            <a:chExt cx="2088087" cy="562758"/>
          </a:xfrm>
        </p:grpSpPr>
        <p:sp>
          <p:nvSpPr>
            <p:cNvPr id="8" name="Freeform 8"/>
            <p:cNvSpPr/>
            <p:nvPr/>
          </p:nvSpPr>
          <p:spPr>
            <a:xfrm>
              <a:off x="0" y="0"/>
              <a:ext cx="2088134" cy="562737"/>
            </a:xfrm>
            <a:custGeom>
              <a:avLst/>
              <a:gdLst/>
              <a:ahLst/>
              <a:cxnLst/>
              <a:rect l="l" t="t" r="r" b="b"/>
              <a:pathLst>
                <a:path w="2088134" h="562737">
                  <a:moveTo>
                    <a:pt x="0" y="0"/>
                  </a:moveTo>
                  <a:lnTo>
                    <a:pt x="2088134" y="0"/>
                  </a:lnTo>
                  <a:lnTo>
                    <a:pt x="2088134" y="562737"/>
                  </a:lnTo>
                  <a:lnTo>
                    <a:pt x="0" y="562737"/>
                  </a:lnTo>
                  <a:lnTo>
                    <a:pt x="0" y="0"/>
                  </a:lnTo>
                  <a:close/>
                </a:path>
              </a:pathLst>
            </a:custGeom>
            <a:blipFill>
              <a:blip r:embed="rId4"/>
              <a:stretch>
                <a:fillRect l="-119" r="-116" b="-3"/>
              </a:stretch>
            </a:blipFill>
          </p:spPr>
          <p:txBody>
            <a:bodyP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endParaRPr lang="en-US" sz="1583"/>
            </a:p>
          </p:txBody>
        </p:sp>
      </p:grpSp>
    </p:spTree>
    <p:extLst>
      <p:ext uri="{BB962C8B-B14F-4D97-AF65-F5344CB8AC3E}">
        <p14:creationId xmlns:p14="http://schemas.microsoft.com/office/powerpoint/2010/main" val="42942330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4210650" y="6373160"/>
            <a:ext cx="444776" cy="365125"/>
          </a:xfrm>
        </p:spPr>
        <p:txBody>
          <a:bodyPr/>
          <a:lstStyle/>
          <a:p>
            <a:fld id="{5930B5CD-230D-41EA-8C44-E0031D6C1835}" type="slidenum">
              <a:rPr lang="en-ZA" smtClean="0"/>
              <a:t>37</a:t>
            </a:fld>
            <a:endParaRPr lang="en-ZA"/>
          </a:p>
        </p:txBody>
      </p:sp>
      <p:sp>
        <p:nvSpPr>
          <p:cNvPr id="2" name="Title 5">
            <a:extLst>
              <a:ext uri="{FF2B5EF4-FFF2-40B4-BE49-F238E27FC236}">
                <a16:creationId xmlns:a16="http://schemas.microsoft.com/office/drawing/2014/main" id="{4268DEF6-B0C4-6983-CB2B-393E2E8E72E2}"/>
              </a:ext>
            </a:extLst>
          </p:cNvPr>
          <p:cNvSpPr>
            <a:spLocks noGrp="1"/>
          </p:cNvSpPr>
          <p:nvPr>
            <p:ph type="title"/>
          </p:nvPr>
        </p:nvSpPr>
        <p:spPr>
          <a:xfrm>
            <a:off x="182319" y="119715"/>
            <a:ext cx="7454824" cy="762104"/>
          </a:xfrm>
        </p:spPr>
        <p:txBody>
          <a:bodyPr>
            <a:noAutofit/>
          </a:bodyPr>
          <a:lstStyle/>
          <a:p>
            <a:r>
              <a:rPr lang="en-US" sz="2800" dirty="0">
                <a:latin typeface="Calibri"/>
                <a:cs typeface="Calibri"/>
              </a:rPr>
              <a:t>Scenario 4: Customer Lifetime Value Prediction</a:t>
            </a:r>
          </a:p>
        </p:txBody>
      </p:sp>
      <p:sp>
        <p:nvSpPr>
          <p:cNvPr id="6" name="Content Placeholder 5">
            <a:extLst>
              <a:ext uri="{FF2B5EF4-FFF2-40B4-BE49-F238E27FC236}">
                <a16:creationId xmlns:a16="http://schemas.microsoft.com/office/drawing/2014/main" id="{F8D72250-3D11-6F70-4EA8-73C05F526ABD}"/>
              </a:ext>
            </a:extLst>
          </p:cNvPr>
          <p:cNvSpPr>
            <a:spLocks noGrp="1"/>
          </p:cNvSpPr>
          <p:nvPr>
            <p:ph idx="1"/>
          </p:nvPr>
        </p:nvSpPr>
        <p:spPr>
          <a:xfrm>
            <a:off x="182319" y="859179"/>
            <a:ext cx="8951295" cy="2042246"/>
          </a:xfrm>
        </p:spPr>
        <p:txBody>
          <a:bodyPr lIns="91440" tIns="45720" rIns="91440" bIns="45720" anchor="t"/>
          <a:lstStyle/>
          <a:p>
            <a:pPr marL="0" indent="0">
              <a:buNone/>
            </a:pPr>
            <a:r>
              <a:rPr lang="en-US" sz="1600" dirty="0">
                <a:latin typeface="Calibri"/>
                <a:ea typeface="Calibri" panose="020F0502020204030204" pitchFamily="34" charset="0"/>
                <a:cs typeface="Calibri"/>
              </a:rPr>
              <a:t>Customer Lifetime Value (CL</a:t>
            </a:r>
            <a:r>
              <a:rPr lang="en-US" sz="1600" dirty="0">
                <a:latin typeface="Calibri"/>
                <a:cs typeface="Calibri"/>
              </a:rPr>
              <a:t>TV) represents the total amount of money a customer is expected to spend in a business over a period of time or during his/her lifetime. This is an important metric to monitor because it helps to make decisions about how much money to invest in acquiring new customers and retaining existing ones.</a:t>
            </a:r>
            <a:endParaRPr lang="en-US" dirty="0"/>
          </a:p>
          <a:p>
            <a:pPr marL="0" indent="0">
              <a:buNone/>
            </a:pPr>
            <a:r>
              <a:rPr lang="en-US" sz="1600" dirty="0">
                <a:latin typeface="Calibri"/>
                <a:ea typeface="Calibri" panose="020F0502020204030204" pitchFamily="34" charset="0"/>
                <a:cs typeface="Calibri"/>
              </a:rPr>
              <a:t>This dataset contains information on transactions for a UK-based and registered non-store online retail.</a:t>
            </a:r>
            <a:endParaRPr lang="en-US" dirty="0"/>
          </a:p>
          <a:p>
            <a:pPr marL="0" indent="0">
              <a:buNone/>
            </a:pPr>
            <a:r>
              <a:rPr lang="en-US" sz="1600" b="1" dirty="0">
                <a:latin typeface="Calibri"/>
                <a:ea typeface="Calibri" panose="020F0502020204030204" pitchFamily="34" charset="0"/>
                <a:cs typeface="Calibri"/>
              </a:rPr>
              <a:t>Shape</a:t>
            </a:r>
            <a:r>
              <a:rPr lang="en-US" sz="1600" dirty="0">
                <a:latin typeface="Calibri"/>
                <a:ea typeface="Calibri" panose="020F0502020204030204" pitchFamily="34" charset="0"/>
                <a:cs typeface="Calibri"/>
              </a:rPr>
              <a:t>: 541,909 x 8   </a:t>
            </a:r>
            <a:r>
              <a:rPr lang="en-US" sz="1600" b="1" dirty="0">
                <a:latin typeface="Calibri"/>
                <a:ea typeface="Calibri" panose="020F0502020204030204" pitchFamily="34" charset="0"/>
                <a:cs typeface="Calibri"/>
              </a:rPr>
              <a:t>Source</a:t>
            </a:r>
            <a:r>
              <a:rPr lang="en-US" sz="1600" dirty="0">
                <a:latin typeface="Calibri"/>
                <a:ea typeface="Calibri" panose="020F0502020204030204" pitchFamily="34" charset="0"/>
                <a:cs typeface="Calibri"/>
              </a:rPr>
              <a:t>: UCI Machine Learning Repository   </a:t>
            </a:r>
            <a:r>
              <a:rPr lang="en-US" sz="1600" b="1" dirty="0">
                <a:latin typeface="Calibri"/>
                <a:ea typeface="Calibri" panose="020F0502020204030204" pitchFamily="34" charset="0"/>
                <a:cs typeface="Calibri"/>
              </a:rPr>
              <a:t>Period</a:t>
            </a:r>
            <a:r>
              <a:rPr lang="en-US" sz="1600" dirty="0">
                <a:latin typeface="Calibri"/>
                <a:ea typeface="Calibri" panose="020F0502020204030204" pitchFamily="34" charset="0"/>
                <a:cs typeface="Calibri"/>
              </a:rPr>
              <a:t>: 01/12/2010 - 09/12/2011</a:t>
            </a:r>
          </a:p>
          <a:p>
            <a:pPr marL="0" indent="0">
              <a:buNone/>
            </a:pPr>
            <a:r>
              <a:rPr lang="en-US" sz="1600" b="1" dirty="0">
                <a:latin typeface="Calibri"/>
                <a:ea typeface="Calibri" panose="020F0502020204030204" pitchFamily="34" charset="0"/>
                <a:cs typeface="Calibri"/>
              </a:rPr>
              <a:t>Features</a:t>
            </a:r>
            <a:r>
              <a:rPr lang="en-US" sz="1600" i="1" dirty="0">
                <a:latin typeface="Calibri"/>
                <a:ea typeface="Calibri" panose="020F0502020204030204" pitchFamily="34" charset="0"/>
                <a:cs typeface="Calibri"/>
              </a:rPr>
              <a:t>: Invoice no., Product Code, Product Description, Unit Price, Quantity purchased, Customer ID, Invoice Date, and Country</a:t>
            </a:r>
            <a:endParaRPr lang="en-US" sz="1600" i="1" dirty="0">
              <a:latin typeface="Calibri"/>
              <a:cs typeface="Calibri"/>
            </a:endParaRPr>
          </a:p>
        </p:txBody>
      </p:sp>
      <p:sp>
        <p:nvSpPr>
          <p:cNvPr id="11" name="TextBox 10">
            <a:extLst>
              <a:ext uri="{FF2B5EF4-FFF2-40B4-BE49-F238E27FC236}">
                <a16:creationId xmlns:a16="http://schemas.microsoft.com/office/drawing/2014/main" id="{85453EE6-EE31-B0AA-E438-32809A45BBC4}"/>
              </a:ext>
            </a:extLst>
          </p:cNvPr>
          <p:cNvSpPr txBox="1"/>
          <p:nvPr/>
        </p:nvSpPr>
        <p:spPr>
          <a:xfrm>
            <a:off x="5178941" y="2895736"/>
            <a:ext cx="15182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032F5E"/>
                </a:solidFill>
                <a:latin typeface="Calibri"/>
                <a:cs typeface="Calibri"/>
              </a:rPr>
              <a:t>Weaknesses</a:t>
            </a:r>
          </a:p>
        </p:txBody>
      </p:sp>
      <p:graphicFrame>
        <p:nvGraphicFramePr>
          <p:cNvPr id="19" name="Table 18">
            <a:extLst>
              <a:ext uri="{FF2B5EF4-FFF2-40B4-BE49-F238E27FC236}">
                <a16:creationId xmlns:a16="http://schemas.microsoft.com/office/drawing/2014/main" id="{845E0B89-950E-A90E-D6C8-38380072520A}"/>
              </a:ext>
            </a:extLst>
          </p:cNvPr>
          <p:cNvGraphicFramePr>
            <a:graphicFrameLocks noGrp="1"/>
          </p:cNvGraphicFramePr>
          <p:nvPr>
            <p:extLst>
              <p:ext uri="{D42A27DB-BD31-4B8C-83A1-F6EECF244321}">
                <p14:modId xmlns:p14="http://schemas.microsoft.com/office/powerpoint/2010/main" val="3549228353"/>
              </p:ext>
            </p:extLst>
          </p:nvPr>
        </p:nvGraphicFramePr>
        <p:xfrm>
          <a:off x="388620" y="3260741"/>
          <a:ext cx="8266474" cy="3200400"/>
        </p:xfrm>
        <a:graphic>
          <a:graphicData uri="http://schemas.openxmlformats.org/drawingml/2006/table">
            <a:tbl>
              <a:tblPr>
                <a:tableStyleId>{5C22544A-7EE6-4342-B048-85BDC9FD1C3A}</a:tableStyleId>
              </a:tblPr>
              <a:tblGrid>
                <a:gridCol w="3440430">
                  <a:extLst>
                    <a:ext uri="{9D8B030D-6E8A-4147-A177-3AD203B41FA5}">
                      <a16:colId xmlns:a16="http://schemas.microsoft.com/office/drawing/2014/main" val="3987542531"/>
                    </a:ext>
                  </a:extLst>
                </a:gridCol>
                <a:gridCol w="4826044">
                  <a:extLst>
                    <a:ext uri="{9D8B030D-6E8A-4147-A177-3AD203B41FA5}">
                      <a16:colId xmlns:a16="http://schemas.microsoft.com/office/drawing/2014/main" val="2248109943"/>
                    </a:ext>
                  </a:extLst>
                </a:gridCol>
              </a:tblGrid>
              <a:tr h="959331">
                <a:tc>
                  <a:txBody>
                    <a:bodyPr/>
                    <a:lstStyle/>
                    <a:p>
                      <a:pPr lvl="0" algn="l">
                        <a:lnSpc>
                          <a:spcPct val="100000"/>
                        </a:lnSpc>
                        <a:spcBef>
                          <a:spcPts val="0"/>
                        </a:spcBef>
                        <a:spcAft>
                          <a:spcPts val="0"/>
                        </a:spcAft>
                        <a:buNone/>
                      </a:pPr>
                      <a:endParaRPr lang="en-US" sz="1600" kern="1200">
                        <a:solidFill>
                          <a:srgbClr val="032F5E"/>
                        </a:solidFill>
                        <a:latin typeface="Calibri"/>
                        <a:ea typeface="+mn-ea"/>
                        <a:cs typeface="Calibri"/>
                      </a:endParaRPr>
                    </a:p>
                  </a:txBody>
                  <a:tcPr>
                    <a:lnL w="12700" cap="flat" cmpd="sng" algn="ctr">
                      <a:solidFill>
                        <a:srgbClr val="032F5E"/>
                      </a:solidFill>
                      <a:prstDash val="solid"/>
                      <a:round/>
                      <a:headEnd type="none" w="med" len="med"/>
                      <a:tailEnd type="none" w="med" len="med"/>
                    </a:lnL>
                    <a:lnR w="12700" cap="flat" cmpd="sng" algn="ctr">
                      <a:solidFill>
                        <a:srgbClr val="032F5E"/>
                      </a:solidFill>
                      <a:prstDash val="solid"/>
                      <a:round/>
                      <a:headEnd type="none" w="med" len="med"/>
                      <a:tailEnd type="none" w="med" len="med"/>
                    </a:lnR>
                    <a:lnT w="12700" cap="flat" cmpd="sng" algn="ctr">
                      <a:solidFill>
                        <a:srgbClr val="032F5E"/>
                      </a:solidFill>
                      <a:prstDash val="solid"/>
                      <a:round/>
                      <a:headEnd type="none" w="med" len="med"/>
                      <a:tailEnd type="none" w="med" len="med"/>
                    </a:lnT>
                    <a:lnB w="12700" cap="flat" cmpd="sng" algn="ctr">
                      <a:solidFill>
                        <a:srgbClr val="032F5E"/>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1600" kern="1200" noProof="0" dirty="0">
                          <a:solidFill>
                            <a:srgbClr val="032F5E"/>
                          </a:solidFill>
                          <a:latin typeface="Calibri"/>
                          <a:ea typeface="+mn-ea"/>
                          <a:cs typeface="Calibri"/>
                        </a:rPr>
                        <a:t>Linear Regression assumes a linear relationship between the predictors and the target variable. However, the relationship in the dataset is not entirely linear, leading to poor performance</a:t>
                      </a:r>
                      <a:endParaRPr lang="en-US" sz="1600" kern="1200" dirty="0">
                        <a:solidFill>
                          <a:srgbClr val="032F5E"/>
                        </a:solidFill>
                        <a:latin typeface="Calibri"/>
                        <a:ea typeface="+mn-ea"/>
                        <a:cs typeface="Calibri"/>
                      </a:endParaRPr>
                    </a:p>
                  </a:txBody>
                  <a:tcPr>
                    <a:lnL w="12700" cap="flat" cmpd="sng" algn="ctr">
                      <a:solidFill>
                        <a:srgbClr val="032F5E"/>
                      </a:solidFill>
                      <a:prstDash val="solid"/>
                      <a:round/>
                      <a:headEnd type="none" w="med" len="med"/>
                      <a:tailEnd type="none" w="med" len="med"/>
                    </a:lnL>
                    <a:lnR w="12700" cap="flat" cmpd="sng" algn="ctr">
                      <a:solidFill>
                        <a:srgbClr val="032F5E"/>
                      </a:solidFill>
                      <a:prstDash val="solid"/>
                      <a:round/>
                      <a:headEnd type="none" w="med" len="med"/>
                      <a:tailEnd type="none" w="med" len="med"/>
                    </a:lnR>
                    <a:lnT w="12700" cap="flat" cmpd="sng" algn="ctr">
                      <a:solidFill>
                        <a:srgbClr val="032F5E"/>
                      </a:solidFill>
                      <a:prstDash val="solid"/>
                      <a:round/>
                      <a:headEnd type="none" w="med" len="med"/>
                      <a:tailEnd type="none" w="med" len="med"/>
                    </a:lnT>
                    <a:lnB w="12700" cap="flat" cmpd="sng" algn="ctr">
                      <a:solidFill>
                        <a:srgbClr val="032F5E"/>
                      </a:solidFill>
                      <a:prstDash val="solid"/>
                      <a:round/>
                      <a:headEnd type="none" w="med" len="med"/>
                      <a:tailEnd type="none" w="med" len="med"/>
                    </a:lnB>
                    <a:noFill/>
                  </a:tcPr>
                </a:tc>
                <a:extLst>
                  <a:ext uri="{0D108BD9-81ED-4DB2-BD59-A6C34878D82A}">
                    <a16:rowId xmlns:a16="http://schemas.microsoft.com/office/drawing/2014/main" val="3846099959"/>
                  </a:ext>
                </a:extLst>
              </a:tr>
              <a:tr h="959331">
                <a:tc>
                  <a:txBody>
                    <a:bodyPr/>
                    <a:lstStyle/>
                    <a:p>
                      <a:pPr lvl="0">
                        <a:buNone/>
                      </a:pPr>
                      <a:endParaRPr lang="en-US" sz="1600" kern="1200">
                        <a:solidFill>
                          <a:srgbClr val="032F5E"/>
                        </a:solidFill>
                        <a:latin typeface="Calibri"/>
                        <a:ea typeface="+mn-ea"/>
                        <a:cs typeface="Calibri"/>
                      </a:endParaRPr>
                    </a:p>
                  </a:txBody>
                  <a:tcPr>
                    <a:lnL w="12700" cap="flat" cmpd="sng" algn="ctr">
                      <a:solidFill>
                        <a:srgbClr val="032F5E"/>
                      </a:solidFill>
                      <a:prstDash val="solid"/>
                      <a:round/>
                      <a:headEnd type="none" w="med" len="med"/>
                      <a:tailEnd type="none" w="med" len="med"/>
                    </a:lnL>
                    <a:lnR w="12700" cap="flat" cmpd="sng" algn="ctr">
                      <a:solidFill>
                        <a:srgbClr val="032F5E"/>
                      </a:solidFill>
                      <a:prstDash val="solid"/>
                      <a:round/>
                      <a:headEnd type="none" w="med" len="med"/>
                      <a:tailEnd type="none" w="med" len="med"/>
                    </a:lnR>
                    <a:lnT w="12700" cap="flat" cmpd="sng" algn="ctr">
                      <a:solidFill>
                        <a:srgbClr val="032F5E"/>
                      </a:solidFill>
                      <a:prstDash val="solid"/>
                      <a:round/>
                      <a:headEnd type="none" w="med" len="med"/>
                      <a:tailEnd type="none" w="med" len="med"/>
                    </a:lnT>
                    <a:lnB w="12700" cap="flat" cmpd="sng" algn="ctr">
                      <a:solidFill>
                        <a:srgbClr val="032F5E"/>
                      </a:solidFill>
                      <a:prstDash val="solid"/>
                      <a:round/>
                      <a:headEnd type="none" w="med" len="med"/>
                      <a:tailEnd type="none" w="med" len="med"/>
                    </a:lnB>
                    <a:noFill/>
                  </a:tcPr>
                </a:tc>
                <a:tc>
                  <a:txBody>
                    <a:bodyPr/>
                    <a:lstStyle/>
                    <a:p>
                      <a:pPr lvl="0">
                        <a:buNone/>
                      </a:pPr>
                      <a:r>
                        <a:rPr lang="en-US" sz="1600" kern="1200" noProof="0" dirty="0">
                          <a:solidFill>
                            <a:srgbClr val="032F5E"/>
                          </a:solidFill>
                          <a:latin typeface="Calibri"/>
                          <a:ea typeface="+mn-ea"/>
                          <a:cs typeface="Calibri"/>
                        </a:rPr>
                        <a:t>The performance of Random Forest is highly dependent on parameter tuning (like the number of trees, maximum depth, etc.). If these are not optimally set, it can lead to suboptimal performance</a:t>
                      </a:r>
                      <a:endParaRPr lang="en-US" sz="1600" kern="1200" dirty="0">
                        <a:solidFill>
                          <a:srgbClr val="032F5E"/>
                        </a:solidFill>
                        <a:latin typeface="Calibri"/>
                        <a:ea typeface="+mn-ea"/>
                        <a:cs typeface="Calibri"/>
                      </a:endParaRPr>
                    </a:p>
                  </a:txBody>
                  <a:tcPr>
                    <a:lnL w="12700" cap="flat" cmpd="sng" algn="ctr">
                      <a:solidFill>
                        <a:srgbClr val="032F5E"/>
                      </a:solidFill>
                      <a:prstDash val="solid"/>
                      <a:round/>
                      <a:headEnd type="none" w="med" len="med"/>
                      <a:tailEnd type="none" w="med" len="med"/>
                    </a:lnL>
                    <a:lnR w="12700" cap="flat" cmpd="sng" algn="ctr">
                      <a:solidFill>
                        <a:srgbClr val="032F5E"/>
                      </a:solidFill>
                      <a:prstDash val="solid"/>
                      <a:round/>
                      <a:headEnd type="none" w="med" len="med"/>
                      <a:tailEnd type="none" w="med" len="med"/>
                    </a:lnR>
                    <a:lnT w="12700" cap="flat" cmpd="sng" algn="ctr">
                      <a:solidFill>
                        <a:srgbClr val="032F5E"/>
                      </a:solidFill>
                      <a:prstDash val="solid"/>
                      <a:round/>
                      <a:headEnd type="none" w="med" len="med"/>
                      <a:tailEnd type="none" w="med" len="med"/>
                    </a:lnT>
                    <a:lnB w="12700" cap="flat" cmpd="sng" algn="ctr">
                      <a:solidFill>
                        <a:srgbClr val="032F5E"/>
                      </a:solidFill>
                      <a:prstDash val="solid"/>
                      <a:round/>
                      <a:headEnd type="none" w="med" len="med"/>
                      <a:tailEnd type="none" w="med" len="med"/>
                    </a:lnB>
                    <a:noFill/>
                  </a:tcPr>
                </a:tc>
                <a:extLst>
                  <a:ext uri="{0D108BD9-81ED-4DB2-BD59-A6C34878D82A}">
                    <a16:rowId xmlns:a16="http://schemas.microsoft.com/office/drawing/2014/main" val="2068606929"/>
                  </a:ext>
                </a:extLst>
              </a:tr>
              <a:tr h="763913">
                <a:tc>
                  <a:txBody>
                    <a:bodyPr/>
                    <a:lstStyle/>
                    <a:p>
                      <a:pPr lvl="0">
                        <a:buNone/>
                      </a:pPr>
                      <a:endParaRPr lang="en-US" sz="1600" kern="1200" noProof="0" dirty="0">
                        <a:solidFill>
                          <a:srgbClr val="032F5E"/>
                        </a:solidFill>
                        <a:latin typeface="Calibri"/>
                        <a:ea typeface="+mn-ea"/>
                        <a:cs typeface="Calibri"/>
                      </a:endParaRPr>
                    </a:p>
                  </a:txBody>
                  <a:tcPr>
                    <a:lnL w="12700" cap="flat" cmpd="sng" algn="ctr">
                      <a:solidFill>
                        <a:srgbClr val="032F5E"/>
                      </a:solidFill>
                      <a:prstDash val="solid"/>
                      <a:round/>
                      <a:headEnd type="none" w="med" len="med"/>
                      <a:tailEnd type="none" w="med" len="med"/>
                    </a:lnL>
                    <a:lnR w="12700" cap="flat" cmpd="sng" algn="ctr">
                      <a:solidFill>
                        <a:srgbClr val="032F5E"/>
                      </a:solidFill>
                      <a:prstDash val="solid"/>
                      <a:round/>
                      <a:headEnd type="none" w="med" len="med"/>
                      <a:tailEnd type="none" w="med" len="med"/>
                    </a:lnR>
                    <a:lnT w="12700" cap="flat" cmpd="sng" algn="ctr">
                      <a:solidFill>
                        <a:srgbClr val="032F5E"/>
                      </a:solidFill>
                      <a:prstDash val="solid"/>
                      <a:round/>
                      <a:headEnd type="none" w="med" len="med"/>
                      <a:tailEnd type="none" w="med" len="med"/>
                    </a:lnT>
                    <a:lnB w="12700" cap="flat" cmpd="sng" algn="ctr">
                      <a:solidFill>
                        <a:srgbClr val="032F5E"/>
                      </a:solidFill>
                      <a:prstDash val="solid"/>
                      <a:round/>
                      <a:headEnd type="none" w="med" len="med"/>
                      <a:tailEnd type="none" w="med" len="med"/>
                    </a:lnB>
                    <a:noFill/>
                  </a:tcPr>
                </a:tc>
                <a:tc>
                  <a:txBody>
                    <a:bodyPr/>
                    <a:lstStyle/>
                    <a:p>
                      <a:pPr lvl="0">
                        <a:buNone/>
                      </a:pPr>
                      <a:r>
                        <a:rPr lang="en-US" sz="1600" kern="1200" noProof="0" dirty="0">
                          <a:solidFill>
                            <a:srgbClr val="032F5E"/>
                          </a:solidFill>
                          <a:latin typeface="Calibri"/>
                          <a:ea typeface="+mn-ea"/>
                          <a:cs typeface="Calibri"/>
                        </a:rPr>
                        <a:t>Can be computationally expensive especially for large datasets. The large size of the dataset means that training an SVR model can be time-consuming and require substantial computational resources.</a:t>
                      </a:r>
                    </a:p>
                  </a:txBody>
                  <a:tcPr>
                    <a:lnL w="12700" cap="flat" cmpd="sng" algn="ctr">
                      <a:solidFill>
                        <a:srgbClr val="032F5E"/>
                      </a:solidFill>
                      <a:prstDash val="solid"/>
                      <a:round/>
                      <a:headEnd type="none" w="med" len="med"/>
                      <a:tailEnd type="none" w="med" len="med"/>
                    </a:lnL>
                    <a:lnR w="12700" cap="flat" cmpd="sng" algn="ctr">
                      <a:solidFill>
                        <a:srgbClr val="032F5E"/>
                      </a:solidFill>
                      <a:prstDash val="solid"/>
                      <a:round/>
                      <a:headEnd type="none" w="med" len="med"/>
                      <a:tailEnd type="none" w="med" len="med"/>
                    </a:lnR>
                    <a:lnT w="12700" cap="flat" cmpd="sng" algn="ctr">
                      <a:solidFill>
                        <a:srgbClr val="032F5E"/>
                      </a:solidFill>
                      <a:prstDash val="solid"/>
                      <a:round/>
                      <a:headEnd type="none" w="med" len="med"/>
                      <a:tailEnd type="none" w="med" len="med"/>
                    </a:lnT>
                    <a:lnB w="12700" cap="flat" cmpd="sng" algn="ctr">
                      <a:solidFill>
                        <a:srgbClr val="032F5E"/>
                      </a:solidFill>
                      <a:prstDash val="solid"/>
                      <a:round/>
                      <a:headEnd type="none" w="med" len="med"/>
                      <a:tailEnd type="none" w="med" len="med"/>
                    </a:lnB>
                    <a:noFill/>
                  </a:tcPr>
                </a:tc>
                <a:extLst>
                  <a:ext uri="{0D108BD9-81ED-4DB2-BD59-A6C34878D82A}">
                    <a16:rowId xmlns:a16="http://schemas.microsoft.com/office/drawing/2014/main" val="825319684"/>
                  </a:ext>
                </a:extLst>
              </a:tr>
            </a:tbl>
          </a:graphicData>
        </a:graphic>
      </p:graphicFrame>
      <p:sp>
        <p:nvSpPr>
          <p:cNvPr id="3" name="Rectangle: Rounded Corners 2">
            <a:hlinkClick r:id="rId2" action="ppaction://hlinksldjump"/>
            <a:extLst>
              <a:ext uri="{FF2B5EF4-FFF2-40B4-BE49-F238E27FC236}">
                <a16:creationId xmlns:a16="http://schemas.microsoft.com/office/drawing/2014/main" id="{E9AE50B1-B5AD-E695-3784-244ADD4F315B}"/>
              </a:ext>
            </a:extLst>
          </p:cNvPr>
          <p:cNvSpPr/>
          <p:nvPr/>
        </p:nvSpPr>
        <p:spPr>
          <a:xfrm>
            <a:off x="449620" y="3355296"/>
            <a:ext cx="3276559" cy="873804"/>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solidFill>
                  <a:srgbClr val="EAAB00"/>
                </a:solidFill>
                <a:latin typeface="Calibri"/>
                <a:ea typeface="Calibri" panose="020F0502020204030204" pitchFamily="34" charset="0"/>
                <a:cs typeface="Calibri"/>
              </a:rPr>
              <a:t>Linear Regression</a:t>
            </a:r>
          </a:p>
        </p:txBody>
      </p:sp>
      <p:sp>
        <p:nvSpPr>
          <p:cNvPr id="7" name="Rectangle: Rounded Corners 6">
            <a:hlinkClick r:id="rId3" action="ppaction://hlinksldjump"/>
            <a:extLst>
              <a:ext uri="{FF2B5EF4-FFF2-40B4-BE49-F238E27FC236}">
                <a16:creationId xmlns:a16="http://schemas.microsoft.com/office/drawing/2014/main" id="{383364F0-2755-1A06-776E-5F3E5BB80147}"/>
              </a:ext>
            </a:extLst>
          </p:cNvPr>
          <p:cNvSpPr/>
          <p:nvPr/>
        </p:nvSpPr>
        <p:spPr>
          <a:xfrm>
            <a:off x="449621" y="4415913"/>
            <a:ext cx="3276558" cy="873804"/>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solidFill>
                  <a:srgbClr val="EAAB00"/>
                </a:solidFill>
                <a:latin typeface="Calibri"/>
                <a:cs typeface="Calibri"/>
              </a:rPr>
              <a:t>Random Forest Regressor</a:t>
            </a:r>
          </a:p>
        </p:txBody>
      </p:sp>
      <p:sp>
        <p:nvSpPr>
          <p:cNvPr id="8" name="Rectangle: Rounded Corners 7">
            <a:hlinkClick r:id="rId4" action="ppaction://hlinksldjump"/>
            <a:extLst>
              <a:ext uri="{FF2B5EF4-FFF2-40B4-BE49-F238E27FC236}">
                <a16:creationId xmlns:a16="http://schemas.microsoft.com/office/drawing/2014/main" id="{59F6626B-9226-E10D-9208-FE2E8B20D2A2}"/>
              </a:ext>
            </a:extLst>
          </p:cNvPr>
          <p:cNvSpPr/>
          <p:nvPr/>
        </p:nvSpPr>
        <p:spPr>
          <a:xfrm>
            <a:off x="449621" y="5487850"/>
            <a:ext cx="3276558" cy="873804"/>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solidFill>
                  <a:srgbClr val="EAAB00"/>
                </a:solidFill>
                <a:latin typeface="Calibri"/>
                <a:cs typeface="Calibri"/>
              </a:rPr>
              <a:t>Support Vector Regressor</a:t>
            </a:r>
          </a:p>
        </p:txBody>
      </p:sp>
      <p:sp>
        <p:nvSpPr>
          <p:cNvPr id="9" name="TextBox 8">
            <a:extLst>
              <a:ext uri="{FF2B5EF4-FFF2-40B4-BE49-F238E27FC236}">
                <a16:creationId xmlns:a16="http://schemas.microsoft.com/office/drawing/2014/main" id="{915F7F01-2AFC-8345-CB05-3A76D56FC0EE}"/>
              </a:ext>
            </a:extLst>
          </p:cNvPr>
          <p:cNvSpPr txBox="1"/>
          <p:nvPr/>
        </p:nvSpPr>
        <p:spPr>
          <a:xfrm>
            <a:off x="1328762" y="2903572"/>
            <a:ext cx="15182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032F5E"/>
                </a:solidFill>
                <a:latin typeface="Calibri"/>
                <a:cs typeface="Calibri"/>
              </a:rPr>
              <a:t>Algorithms</a:t>
            </a:r>
          </a:p>
        </p:txBody>
      </p:sp>
    </p:spTree>
    <p:extLst>
      <p:ext uri="{BB962C8B-B14F-4D97-AF65-F5344CB8AC3E}">
        <p14:creationId xmlns:p14="http://schemas.microsoft.com/office/powerpoint/2010/main" val="1219244329"/>
      </p:ext>
    </p:extLst>
  </p:cSld>
  <p:clrMapOvr>
    <a:masterClrMapping/>
  </p:clrMapOvr>
  <p:transition spd="med">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8DEC4E75-B2C7-8392-4BEC-F6E4FF9E7F05}"/>
              </a:ext>
            </a:extLst>
          </p:cNvPr>
          <p:cNvSpPr>
            <a:spLocks noGrp="1"/>
          </p:cNvSpPr>
          <p:nvPr>
            <p:ph type="sldNum" sz="quarter" idx="12"/>
          </p:nvPr>
        </p:nvSpPr>
        <p:spPr>
          <a:xfrm>
            <a:off x="4210650" y="6373160"/>
            <a:ext cx="444776" cy="365125"/>
          </a:xfrm>
        </p:spPr>
        <p:txBody>
          <a:bodyPr/>
          <a:lstStyle/>
          <a:p>
            <a:fld id="{5930B5CD-230D-41EA-8C44-E0031D6C1835}" type="slidenum">
              <a:rPr lang="en-ZA" smtClean="0"/>
              <a:t>38</a:t>
            </a:fld>
            <a:endParaRPr lang="en-ZA"/>
          </a:p>
        </p:txBody>
      </p:sp>
      <p:sp>
        <p:nvSpPr>
          <p:cNvPr id="5" name="Title 5">
            <a:extLst>
              <a:ext uri="{FF2B5EF4-FFF2-40B4-BE49-F238E27FC236}">
                <a16:creationId xmlns:a16="http://schemas.microsoft.com/office/drawing/2014/main" id="{F6B96C59-8CA1-07C8-39C5-05CA8F231917}"/>
              </a:ext>
            </a:extLst>
          </p:cNvPr>
          <p:cNvSpPr txBox="1">
            <a:spLocks/>
          </p:cNvSpPr>
          <p:nvPr/>
        </p:nvSpPr>
        <p:spPr>
          <a:xfrm>
            <a:off x="182318" y="286829"/>
            <a:ext cx="7281471" cy="5949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rgbClr val="EAAB00"/>
                </a:solidFill>
                <a:latin typeface="Frutiger LT 55 Roman" panose="020B0603030504020204" pitchFamily="34" charset="0"/>
                <a:ea typeface="+mj-ea"/>
                <a:cs typeface="+mj-cs"/>
              </a:defRPr>
            </a:lvl1pPr>
          </a:lstStyle>
          <a:p>
            <a:r>
              <a:rPr lang="en-US" dirty="0">
                <a:latin typeface="Calibri"/>
                <a:cs typeface="Calibri"/>
              </a:rPr>
              <a:t>Scenario 4: Performance Analysis</a:t>
            </a:r>
            <a:endParaRPr lang="en-US" dirty="0"/>
          </a:p>
        </p:txBody>
      </p:sp>
      <p:sp>
        <p:nvSpPr>
          <p:cNvPr id="7" name="TextBox 6">
            <a:extLst>
              <a:ext uri="{FF2B5EF4-FFF2-40B4-BE49-F238E27FC236}">
                <a16:creationId xmlns:a16="http://schemas.microsoft.com/office/drawing/2014/main" id="{F4248F86-56B1-84F3-5496-46549627B7D7}"/>
              </a:ext>
            </a:extLst>
          </p:cNvPr>
          <p:cNvSpPr txBox="1"/>
          <p:nvPr/>
        </p:nvSpPr>
        <p:spPr>
          <a:xfrm>
            <a:off x="187501" y="3201780"/>
            <a:ext cx="8884033" cy="38164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032F5E"/>
                </a:solidFill>
                <a:latin typeface="Calibri"/>
              </a:rPr>
              <a:t>From the above analysis, we see that</a:t>
            </a:r>
          </a:p>
          <a:p>
            <a:pPr marL="285750" indent="-285750">
              <a:buFont typeface="Wingdings"/>
              <a:buChar char="§"/>
            </a:pPr>
            <a:r>
              <a:rPr lang="en-US" sz="1600" dirty="0">
                <a:solidFill>
                  <a:srgbClr val="032F5E"/>
                </a:solidFill>
                <a:latin typeface="Calibri"/>
                <a:cs typeface="Calibri"/>
              </a:rPr>
              <a:t>SVR, with its ability to handle non-linear relationships, performs best, with the highest R-squared score indicating that it explains the largest portion of variance in the CLV data</a:t>
            </a:r>
          </a:p>
          <a:p>
            <a:endParaRPr lang="en-US" dirty="0">
              <a:solidFill>
                <a:srgbClr val="000000"/>
              </a:solidFill>
              <a:latin typeface="Arial"/>
              <a:cs typeface="Arial"/>
            </a:endParaRPr>
          </a:p>
          <a:p>
            <a:pPr marL="285750" indent="-285750">
              <a:buFont typeface="Wingdings"/>
              <a:buChar char="§"/>
            </a:pPr>
            <a:r>
              <a:rPr lang="en-US" sz="1600" dirty="0">
                <a:solidFill>
                  <a:srgbClr val="032F5E"/>
                </a:solidFill>
                <a:latin typeface="Calibri"/>
                <a:cs typeface="Calibri"/>
              </a:rPr>
              <a:t>SVR also has the lowest RMSE, and MAE suggesting better predictive accuracy</a:t>
            </a:r>
          </a:p>
          <a:p>
            <a:endParaRPr lang="en-US" sz="1600" dirty="0">
              <a:solidFill>
                <a:srgbClr val="032F5E"/>
              </a:solidFill>
              <a:latin typeface="Calibri"/>
              <a:cs typeface="Calibri"/>
            </a:endParaRPr>
          </a:p>
          <a:p>
            <a:pPr marL="285750" indent="-285750">
              <a:buFont typeface="Wingdings"/>
              <a:buChar char="§"/>
            </a:pPr>
            <a:r>
              <a:rPr lang="en-US" sz="1600" dirty="0">
                <a:solidFill>
                  <a:srgbClr val="032F5E"/>
                </a:solidFill>
                <a:latin typeface="Calibri"/>
                <a:cs typeface="Calibri"/>
              </a:rPr>
              <a:t>SVR however takes a longer time to compute compared to Linear Regression which takes the least time to compute</a:t>
            </a:r>
          </a:p>
          <a:p>
            <a:endParaRPr lang="en-US" sz="1600" dirty="0">
              <a:solidFill>
                <a:srgbClr val="032F5E"/>
              </a:solidFill>
              <a:latin typeface="Calibri"/>
              <a:cs typeface="Calibri"/>
            </a:endParaRPr>
          </a:p>
          <a:p>
            <a:pPr marL="285750" indent="-285750">
              <a:buFont typeface="Wingdings"/>
              <a:buChar char="§"/>
            </a:pPr>
            <a:r>
              <a:rPr lang="en-US" sz="1600" dirty="0">
                <a:solidFill>
                  <a:srgbClr val="032F5E"/>
                </a:solidFill>
                <a:latin typeface="Calibri"/>
                <a:cs typeface="Calibri"/>
              </a:rPr>
              <a:t>Linear Regression comes right after SVR with the next highest R-square and least RMSE, although it has the highest MAE, indicating that it performs worse in terms of mean absolute error</a:t>
            </a:r>
          </a:p>
          <a:p>
            <a:endParaRPr lang="en-US" sz="1600" dirty="0">
              <a:solidFill>
                <a:srgbClr val="032F5E"/>
              </a:solidFill>
              <a:latin typeface="Calibri"/>
              <a:cs typeface="Calibri"/>
            </a:endParaRPr>
          </a:p>
          <a:p>
            <a:pPr marL="285750" indent="-285750">
              <a:buFont typeface="Wingdings"/>
              <a:buChar char="§"/>
            </a:pPr>
            <a:r>
              <a:rPr lang="en-US" sz="1600" dirty="0">
                <a:solidFill>
                  <a:srgbClr val="032F5E"/>
                </a:solidFill>
                <a:latin typeface="Calibri"/>
                <a:cs typeface="Calibri"/>
              </a:rPr>
              <a:t>Random Forest has the lowest R-squared and highest RMSE indicating the least accuracy</a:t>
            </a:r>
          </a:p>
          <a:p>
            <a:endParaRPr lang="en-US" sz="1600" dirty="0">
              <a:solidFill>
                <a:srgbClr val="032F5E"/>
              </a:solidFill>
              <a:latin typeface="Calibri"/>
              <a:cs typeface="Calibri"/>
            </a:endParaRPr>
          </a:p>
          <a:p>
            <a:pPr marL="285750" indent="-285750">
              <a:buFont typeface="Wingdings"/>
              <a:buChar char="§"/>
            </a:pPr>
            <a:endParaRPr lang="en-US" sz="1600" dirty="0">
              <a:solidFill>
                <a:srgbClr val="032F5E"/>
              </a:solidFill>
              <a:latin typeface="Calibri"/>
              <a:cs typeface="Calibri"/>
            </a:endParaRPr>
          </a:p>
        </p:txBody>
      </p:sp>
      <p:grpSp>
        <p:nvGrpSpPr>
          <p:cNvPr id="8" name="Group 7">
            <a:extLst>
              <a:ext uri="{FF2B5EF4-FFF2-40B4-BE49-F238E27FC236}">
                <a16:creationId xmlns:a16="http://schemas.microsoft.com/office/drawing/2014/main" id="{F85D81BF-4301-10EF-4E60-C728CF18CB2F}"/>
              </a:ext>
            </a:extLst>
          </p:cNvPr>
          <p:cNvGrpSpPr/>
          <p:nvPr/>
        </p:nvGrpSpPr>
        <p:grpSpPr>
          <a:xfrm>
            <a:off x="114756" y="1188454"/>
            <a:ext cx="8911972" cy="1916862"/>
            <a:chOff x="116040" y="1027101"/>
            <a:chExt cx="8621871" cy="1765473"/>
          </a:xfrm>
          <a:effectLst>
            <a:outerShdw blurRad="50800" dist="38100" dir="2700000" algn="tl" rotWithShape="0">
              <a:prstClr val="black">
                <a:alpha val="40000"/>
              </a:prstClr>
            </a:outerShdw>
          </a:effectLst>
        </p:grpSpPr>
        <p:pic>
          <p:nvPicPr>
            <p:cNvPr id="10" name="Picture 9" descr="A table with numbers and letters&#10;&#10;Description automatically generated">
              <a:extLst>
                <a:ext uri="{FF2B5EF4-FFF2-40B4-BE49-F238E27FC236}">
                  <a16:creationId xmlns:a16="http://schemas.microsoft.com/office/drawing/2014/main" id="{00D05D46-54E6-AF4C-61DD-EBF6D6B06F5E}"/>
                </a:ext>
              </a:extLst>
            </p:cNvPr>
            <p:cNvPicPr>
              <a:picLocks noChangeAspect="1"/>
            </p:cNvPicPr>
            <p:nvPr/>
          </p:nvPicPr>
          <p:blipFill rotWithShape="1">
            <a:blip r:embed="rId2"/>
            <a:srcRect l="3066" t="-158" r="19693" b="1137"/>
            <a:stretch/>
          </p:blipFill>
          <p:spPr>
            <a:xfrm>
              <a:off x="116040" y="1039978"/>
              <a:ext cx="7597093" cy="1752596"/>
            </a:xfrm>
            <a:prstGeom prst="rect">
              <a:avLst/>
            </a:prstGeom>
          </p:spPr>
        </p:pic>
        <p:pic>
          <p:nvPicPr>
            <p:cNvPr id="12" name="Picture 11" descr="A table with numbers and letters&#10;&#10;Description automatically generated">
              <a:extLst>
                <a:ext uri="{FF2B5EF4-FFF2-40B4-BE49-F238E27FC236}">
                  <a16:creationId xmlns:a16="http://schemas.microsoft.com/office/drawing/2014/main" id="{E86A4C70-DE42-F269-324C-ED8CF33E0AB5}"/>
                </a:ext>
              </a:extLst>
            </p:cNvPr>
            <p:cNvPicPr>
              <a:picLocks noChangeAspect="1"/>
            </p:cNvPicPr>
            <p:nvPr/>
          </p:nvPicPr>
          <p:blipFill rotWithShape="1">
            <a:blip r:embed="rId2"/>
            <a:srcRect l="91087" t="-365" r="115" b="1681"/>
            <a:stretch/>
          </p:blipFill>
          <p:spPr>
            <a:xfrm>
              <a:off x="7717862" y="1027101"/>
              <a:ext cx="1020049" cy="1750708"/>
            </a:xfrm>
            <a:prstGeom prst="rect">
              <a:avLst/>
            </a:prstGeom>
          </p:spPr>
        </p:pic>
      </p:grpSp>
      <p:sp>
        <p:nvSpPr>
          <p:cNvPr id="22" name="Rectangle: Rounded Corners 21">
            <a:hlinkClick r:id="rId3" action="ppaction://hlinksldjump"/>
            <a:extLst>
              <a:ext uri="{FF2B5EF4-FFF2-40B4-BE49-F238E27FC236}">
                <a16:creationId xmlns:a16="http://schemas.microsoft.com/office/drawing/2014/main" id="{BC67462F-684E-1B45-5172-F1E09A9F6794}"/>
              </a:ext>
            </a:extLst>
          </p:cNvPr>
          <p:cNvSpPr/>
          <p:nvPr/>
        </p:nvSpPr>
        <p:spPr>
          <a:xfrm>
            <a:off x="7264715" y="911139"/>
            <a:ext cx="1771650" cy="318626"/>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rgbClr val="EAAB00"/>
                </a:solidFill>
                <a:latin typeface="Calibri"/>
                <a:ea typeface="Calibri" panose="020F0502020204030204" pitchFamily="34" charset="0"/>
                <a:cs typeface="Calibri"/>
              </a:rPr>
              <a:t>Evaluation Metrics</a:t>
            </a:r>
          </a:p>
        </p:txBody>
      </p:sp>
    </p:spTree>
    <p:extLst>
      <p:ext uri="{BB962C8B-B14F-4D97-AF65-F5344CB8AC3E}">
        <p14:creationId xmlns:p14="http://schemas.microsoft.com/office/powerpoint/2010/main" val="3343300855"/>
      </p:ext>
    </p:extLst>
  </p:cSld>
  <p:clrMapOvr>
    <a:masterClrMapping/>
  </p:clrMapOvr>
  <p:transition spd="med">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4210650" y="6373160"/>
            <a:ext cx="444776" cy="365125"/>
          </a:xfrm>
        </p:spPr>
        <p:txBody>
          <a:bodyPr/>
          <a:lstStyle/>
          <a:p>
            <a:fld id="{5930B5CD-230D-41EA-8C44-E0031D6C1835}" type="slidenum">
              <a:rPr lang="en-ZA" smtClean="0"/>
              <a:t>39</a:t>
            </a:fld>
            <a:endParaRPr lang="en-ZA"/>
          </a:p>
        </p:txBody>
      </p:sp>
      <p:sp>
        <p:nvSpPr>
          <p:cNvPr id="2" name="Title 5">
            <a:extLst>
              <a:ext uri="{FF2B5EF4-FFF2-40B4-BE49-F238E27FC236}">
                <a16:creationId xmlns:a16="http://schemas.microsoft.com/office/drawing/2014/main" id="{4268DEF6-B0C4-6983-CB2B-393E2E8E72E2}"/>
              </a:ext>
            </a:extLst>
          </p:cNvPr>
          <p:cNvSpPr>
            <a:spLocks noGrp="1"/>
          </p:cNvSpPr>
          <p:nvPr>
            <p:ph type="title"/>
          </p:nvPr>
        </p:nvSpPr>
        <p:spPr>
          <a:xfrm>
            <a:off x="182319" y="-25265"/>
            <a:ext cx="6057072" cy="907084"/>
          </a:xfrm>
        </p:spPr>
        <p:txBody>
          <a:bodyPr>
            <a:normAutofit/>
          </a:bodyPr>
          <a:lstStyle/>
          <a:p>
            <a:r>
              <a:rPr lang="en-US" sz="2800" dirty="0">
                <a:latin typeface="Calibri"/>
                <a:cs typeface="Calibri"/>
              </a:rPr>
              <a:t>Scenario 5: House Price Prediction</a:t>
            </a:r>
            <a:endParaRPr lang="en-US" dirty="0">
              <a:latin typeface="Calibri"/>
              <a:cs typeface="Calibri"/>
            </a:endParaRPr>
          </a:p>
        </p:txBody>
      </p:sp>
      <p:sp>
        <p:nvSpPr>
          <p:cNvPr id="9" name="Content Placeholder 5">
            <a:extLst>
              <a:ext uri="{FF2B5EF4-FFF2-40B4-BE49-F238E27FC236}">
                <a16:creationId xmlns:a16="http://schemas.microsoft.com/office/drawing/2014/main" id="{2C823F24-7233-EA17-8E9B-0E6DACF4502A}"/>
              </a:ext>
            </a:extLst>
          </p:cNvPr>
          <p:cNvSpPr txBox="1">
            <a:spLocks/>
          </p:cNvSpPr>
          <p:nvPr/>
        </p:nvSpPr>
        <p:spPr>
          <a:xfrm>
            <a:off x="182320" y="569506"/>
            <a:ext cx="8779362" cy="241432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rgbClr val="032F5E"/>
                </a:solidFill>
                <a:latin typeface="Frutiger LT 45 Light" panose="020B0403030504020204" pitchFamily="34"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rgbClr val="032F5E"/>
                </a:solidFill>
                <a:latin typeface="Frutiger LT 45 Light" panose="020B0403030504020204"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032F5E"/>
                </a:solidFill>
                <a:latin typeface="Frutiger LT 45 Light" panose="020B0403030504020204" pitchFamily="34"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rgbClr val="032F5E"/>
                </a:solidFill>
                <a:latin typeface="Frutiger LT 45 Light" panose="020B0403030504020204"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032F5E"/>
                </a:solidFill>
                <a:latin typeface="Frutiger LT 45 Light" panose="020B0403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600" dirty="0">
                <a:latin typeface="Calibri"/>
                <a:ea typeface="Calibri" panose="020F0502020204030204" pitchFamily="34" charset="0"/>
                <a:cs typeface="Calibri"/>
              </a:rPr>
              <a:t>The Boston house price prediction dataset includes key features influencing property values, and by analyzing these features, financial analysts can develop predictive models to support strategic decision-making in the finance sector.</a:t>
            </a:r>
          </a:p>
          <a:p>
            <a:pPr marL="0" indent="0">
              <a:buFont typeface="Wingdings" panose="05000000000000000000" pitchFamily="2" charset="2"/>
              <a:buNone/>
            </a:pPr>
            <a:r>
              <a:rPr lang="en-US" sz="1600" dirty="0">
                <a:latin typeface="Calibri"/>
                <a:ea typeface="Calibri" panose="020F0502020204030204" pitchFamily="34" charset="0"/>
                <a:cs typeface="Calibri"/>
              </a:rPr>
              <a:t>Each record in the dataset describes a Boston suburb or town</a:t>
            </a:r>
          </a:p>
          <a:p>
            <a:pPr marL="0" indent="0">
              <a:buNone/>
            </a:pPr>
            <a:r>
              <a:rPr lang="en-US" sz="1600" b="1" dirty="0">
                <a:latin typeface="Calibri"/>
                <a:ea typeface="Calibri" panose="020F0502020204030204" pitchFamily="34" charset="0"/>
                <a:cs typeface="Calibri"/>
              </a:rPr>
              <a:t>Shape</a:t>
            </a:r>
            <a:r>
              <a:rPr lang="en-US" sz="1600" dirty="0">
                <a:latin typeface="Calibri"/>
                <a:ea typeface="Calibri" panose="020F0502020204030204" pitchFamily="34" charset="0"/>
                <a:cs typeface="Calibri"/>
              </a:rPr>
              <a:t>: 506 x 14   </a:t>
            </a:r>
            <a:r>
              <a:rPr lang="en-US" sz="1600" b="1" dirty="0">
                <a:latin typeface="Calibri"/>
                <a:ea typeface="Calibri" panose="020F0502020204030204" pitchFamily="34" charset="0"/>
                <a:cs typeface="Calibri"/>
              </a:rPr>
              <a:t>Source</a:t>
            </a:r>
            <a:r>
              <a:rPr lang="en-US" sz="1600" dirty="0">
                <a:latin typeface="Calibri"/>
                <a:ea typeface="Calibri" panose="020F0502020204030204" pitchFamily="34" charset="0"/>
                <a:cs typeface="Calibri"/>
              </a:rPr>
              <a:t>: UCI Machine Learning Repository   </a:t>
            </a:r>
            <a:r>
              <a:rPr lang="en-US" sz="1600" b="1" dirty="0">
                <a:latin typeface="Calibri"/>
                <a:ea typeface="Calibri" panose="020F0502020204030204" pitchFamily="34" charset="0"/>
                <a:cs typeface="Calibri"/>
              </a:rPr>
              <a:t>Period</a:t>
            </a:r>
            <a:r>
              <a:rPr lang="en-US" sz="1600" dirty="0">
                <a:latin typeface="Calibri"/>
                <a:ea typeface="Calibri" panose="020F0502020204030204" pitchFamily="34" charset="0"/>
                <a:cs typeface="Calibri"/>
              </a:rPr>
              <a:t>: 1970</a:t>
            </a:r>
          </a:p>
          <a:p>
            <a:pPr marL="0" indent="0">
              <a:buFont typeface="Wingdings" panose="05000000000000000000" pitchFamily="2" charset="2"/>
              <a:buNone/>
            </a:pPr>
            <a:r>
              <a:rPr lang="en-US" sz="1600" b="1" dirty="0">
                <a:latin typeface="Calibri"/>
                <a:ea typeface="Calibri" panose="020F0502020204030204" pitchFamily="34" charset="0"/>
                <a:cs typeface="Calibri"/>
              </a:rPr>
              <a:t>Features</a:t>
            </a:r>
            <a:r>
              <a:rPr lang="en-US" sz="1600" i="1" dirty="0">
                <a:latin typeface="Calibri"/>
                <a:ea typeface="Calibri" panose="020F0502020204030204" pitchFamily="34" charset="0"/>
                <a:cs typeface="Calibri"/>
              </a:rPr>
              <a:t>: Crime rate, property tax rates, the average number of rooms, % homeowners considered lower class, the ratio of students to teachers, the median value of owner-occupied homes, weighted distance to Boston employment centers, Charles river dummy variable, nitric oxides concentration, no. of students per teacher in schools, etc.</a:t>
            </a:r>
          </a:p>
        </p:txBody>
      </p:sp>
      <p:sp>
        <p:nvSpPr>
          <p:cNvPr id="7" name="TextBox 6">
            <a:extLst>
              <a:ext uri="{FF2B5EF4-FFF2-40B4-BE49-F238E27FC236}">
                <a16:creationId xmlns:a16="http://schemas.microsoft.com/office/drawing/2014/main" id="{0E6C18FD-2F54-4BEA-26A2-F5EA12489D9F}"/>
              </a:ext>
            </a:extLst>
          </p:cNvPr>
          <p:cNvSpPr txBox="1"/>
          <p:nvPr/>
        </p:nvSpPr>
        <p:spPr>
          <a:xfrm>
            <a:off x="5178941" y="2895736"/>
            <a:ext cx="15182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032F5E"/>
                </a:solidFill>
                <a:latin typeface="Calibri"/>
                <a:cs typeface="Calibri"/>
              </a:rPr>
              <a:t>Weaknesses</a:t>
            </a:r>
          </a:p>
        </p:txBody>
      </p:sp>
      <p:graphicFrame>
        <p:nvGraphicFramePr>
          <p:cNvPr id="13" name="Table 12">
            <a:extLst>
              <a:ext uri="{FF2B5EF4-FFF2-40B4-BE49-F238E27FC236}">
                <a16:creationId xmlns:a16="http://schemas.microsoft.com/office/drawing/2014/main" id="{6305E6F6-9DF7-5A20-A06D-5D3428E3AE86}"/>
              </a:ext>
            </a:extLst>
          </p:cNvPr>
          <p:cNvGraphicFramePr>
            <a:graphicFrameLocks noGrp="1"/>
          </p:cNvGraphicFramePr>
          <p:nvPr>
            <p:extLst>
              <p:ext uri="{D42A27DB-BD31-4B8C-83A1-F6EECF244321}">
                <p14:modId xmlns:p14="http://schemas.microsoft.com/office/powerpoint/2010/main" val="2629360509"/>
              </p:ext>
            </p:extLst>
          </p:nvPr>
        </p:nvGraphicFramePr>
        <p:xfrm>
          <a:off x="388620" y="3260741"/>
          <a:ext cx="8266474" cy="3107382"/>
        </p:xfrm>
        <a:graphic>
          <a:graphicData uri="http://schemas.openxmlformats.org/drawingml/2006/table">
            <a:tbl>
              <a:tblPr>
                <a:tableStyleId>{5C22544A-7EE6-4342-B048-85BDC9FD1C3A}</a:tableStyleId>
              </a:tblPr>
              <a:tblGrid>
                <a:gridCol w="3440430">
                  <a:extLst>
                    <a:ext uri="{9D8B030D-6E8A-4147-A177-3AD203B41FA5}">
                      <a16:colId xmlns:a16="http://schemas.microsoft.com/office/drawing/2014/main" val="3987542531"/>
                    </a:ext>
                  </a:extLst>
                </a:gridCol>
                <a:gridCol w="4826044">
                  <a:extLst>
                    <a:ext uri="{9D8B030D-6E8A-4147-A177-3AD203B41FA5}">
                      <a16:colId xmlns:a16="http://schemas.microsoft.com/office/drawing/2014/main" val="2248109943"/>
                    </a:ext>
                  </a:extLst>
                </a:gridCol>
              </a:tblGrid>
              <a:tr h="959331">
                <a:tc>
                  <a:txBody>
                    <a:bodyPr/>
                    <a:lstStyle/>
                    <a:p>
                      <a:pPr lvl="0" algn="l">
                        <a:lnSpc>
                          <a:spcPct val="100000"/>
                        </a:lnSpc>
                        <a:spcBef>
                          <a:spcPts val="0"/>
                        </a:spcBef>
                        <a:spcAft>
                          <a:spcPts val="0"/>
                        </a:spcAft>
                        <a:buNone/>
                      </a:pPr>
                      <a:endParaRPr lang="en-US" sz="1600" kern="1200">
                        <a:solidFill>
                          <a:srgbClr val="032F5E"/>
                        </a:solidFill>
                        <a:latin typeface="Calibri"/>
                        <a:ea typeface="+mn-ea"/>
                        <a:cs typeface="Calibri"/>
                      </a:endParaRPr>
                    </a:p>
                  </a:txBody>
                  <a:tcPr>
                    <a:lnL w="12700" cap="flat" cmpd="sng" algn="ctr">
                      <a:solidFill>
                        <a:srgbClr val="032F5E"/>
                      </a:solidFill>
                      <a:prstDash val="solid"/>
                      <a:round/>
                      <a:headEnd type="none" w="med" len="med"/>
                      <a:tailEnd type="none" w="med" len="med"/>
                    </a:lnL>
                    <a:lnR w="12700" cap="flat" cmpd="sng" algn="ctr">
                      <a:solidFill>
                        <a:srgbClr val="032F5E"/>
                      </a:solidFill>
                      <a:prstDash val="solid"/>
                      <a:round/>
                      <a:headEnd type="none" w="med" len="med"/>
                      <a:tailEnd type="none" w="med" len="med"/>
                    </a:lnR>
                    <a:lnT w="12700" cap="flat" cmpd="sng" algn="ctr">
                      <a:solidFill>
                        <a:srgbClr val="032F5E"/>
                      </a:solidFill>
                      <a:prstDash val="solid"/>
                      <a:round/>
                      <a:headEnd type="none" w="med" len="med"/>
                      <a:tailEnd type="none" w="med" len="med"/>
                    </a:lnT>
                    <a:lnB w="12700" cap="flat" cmpd="sng" algn="ctr">
                      <a:solidFill>
                        <a:srgbClr val="032F5E"/>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1800" kern="1200" noProof="0" dirty="0">
                          <a:solidFill>
                            <a:srgbClr val="032F5E"/>
                          </a:solidFill>
                          <a:latin typeface="Calibri"/>
                          <a:ea typeface="+mn-ea"/>
                          <a:cs typeface="Calibri"/>
                        </a:rPr>
                        <a:t>Prone to being influenced by outliers in house prices or predictor variables which can skew the results and degrade performance</a:t>
                      </a:r>
                    </a:p>
                  </a:txBody>
                  <a:tcPr>
                    <a:lnL w="12700" cap="flat" cmpd="sng" algn="ctr">
                      <a:solidFill>
                        <a:srgbClr val="032F5E"/>
                      </a:solidFill>
                      <a:prstDash val="solid"/>
                      <a:round/>
                      <a:headEnd type="none" w="med" len="med"/>
                      <a:tailEnd type="none" w="med" len="med"/>
                    </a:lnL>
                    <a:lnR w="12700" cap="flat" cmpd="sng" algn="ctr">
                      <a:solidFill>
                        <a:srgbClr val="032F5E"/>
                      </a:solidFill>
                      <a:prstDash val="solid"/>
                      <a:round/>
                      <a:headEnd type="none" w="med" len="med"/>
                      <a:tailEnd type="none" w="med" len="med"/>
                    </a:lnR>
                    <a:lnT w="12700" cap="flat" cmpd="sng" algn="ctr">
                      <a:solidFill>
                        <a:srgbClr val="032F5E"/>
                      </a:solidFill>
                      <a:prstDash val="solid"/>
                      <a:round/>
                      <a:headEnd type="none" w="med" len="med"/>
                      <a:tailEnd type="none" w="med" len="med"/>
                    </a:lnT>
                    <a:lnB w="12700" cap="flat" cmpd="sng" algn="ctr">
                      <a:solidFill>
                        <a:srgbClr val="032F5E"/>
                      </a:solidFill>
                      <a:prstDash val="solid"/>
                      <a:round/>
                      <a:headEnd type="none" w="med" len="med"/>
                      <a:tailEnd type="none" w="med" len="med"/>
                    </a:lnB>
                    <a:noFill/>
                  </a:tcPr>
                </a:tc>
                <a:extLst>
                  <a:ext uri="{0D108BD9-81ED-4DB2-BD59-A6C34878D82A}">
                    <a16:rowId xmlns:a16="http://schemas.microsoft.com/office/drawing/2014/main" val="3846099959"/>
                  </a:ext>
                </a:extLst>
              </a:tr>
              <a:tr h="959331">
                <a:tc>
                  <a:txBody>
                    <a:bodyPr/>
                    <a:lstStyle/>
                    <a:p>
                      <a:pPr lvl="0">
                        <a:buNone/>
                      </a:pPr>
                      <a:endParaRPr lang="en-US" sz="1600" kern="1200">
                        <a:solidFill>
                          <a:srgbClr val="032F5E"/>
                        </a:solidFill>
                        <a:latin typeface="Calibri"/>
                        <a:ea typeface="+mn-ea"/>
                        <a:cs typeface="Calibri"/>
                      </a:endParaRPr>
                    </a:p>
                  </a:txBody>
                  <a:tcPr>
                    <a:lnL w="12700" cap="flat" cmpd="sng" algn="ctr">
                      <a:solidFill>
                        <a:srgbClr val="032F5E"/>
                      </a:solidFill>
                      <a:prstDash val="solid"/>
                      <a:round/>
                      <a:headEnd type="none" w="med" len="med"/>
                      <a:tailEnd type="none" w="med" len="med"/>
                    </a:lnL>
                    <a:lnR w="12700" cap="flat" cmpd="sng" algn="ctr">
                      <a:solidFill>
                        <a:srgbClr val="032F5E"/>
                      </a:solidFill>
                      <a:prstDash val="solid"/>
                      <a:round/>
                      <a:headEnd type="none" w="med" len="med"/>
                      <a:tailEnd type="none" w="med" len="med"/>
                    </a:lnR>
                    <a:lnT w="12700" cap="flat" cmpd="sng" algn="ctr">
                      <a:solidFill>
                        <a:srgbClr val="032F5E"/>
                      </a:solidFill>
                      <a:prstDash val="solid"/>
                      <a:round/>
                      <a:headEnd type="none" w="med" len="med"/>
                      <a:tailEnd type="none" w="med" len="med"/>
                    </a:lnT>
                    <a:lnB w="12700" cap="flat" cmpd="sng" algn="ctr">
                      <a:solidFill>
                        <a:srgbClr val="032F5E"/>
                      </a:solidFill>
                      <a:prstDash val="solid"/>
                      <a:round/>
                      <a:headEnd type="none" w="med" len="med"/>
                      <a:tailEnd type="none" w="med" len="med"/>
                    </a:lnB>
                    <a:noFill/>
                  </a:tcPr>
                </a:tc>
                <a:tc>
                  <a:txBody>
                    <a:bodyPr/>
                    <a:lstStyle/>
                    <a:p>
                      <a:pPr lvl="0">
                        <a:buNone/>
                      </a:pPr>
                      <a:r>
                        <a:rPr lang="en-US" sz="1800" dirty="0">
                          <a:solidFill>
                            <a:srgbClr val="032F5E"/>
                          </a:solidFill>
                          <a:latin typeface="Calibri"/>
                          <a:cs typeface="Calibri"/>
                        </a:rPr>
                        <a:t>Can be computationally intensive, but generally performs well on large datasets</a:t>
                      </a:r>
                      <a:r>
                        <a:rPr lang="en-US" sz="1800" kern="1200" dirty="0">
                          <a:solidFill>
                            <a:srgbClr val="032F5E"/>
                          </a:solidFill>
                          <a:latin typeface="Calibri"/>
                          <a:ea typeface="+mn-ea"/>
                          <a:cs typeface="Calibri"/>
                        </a:rPr>
                        <a:t>.</a:t>
                      </a:r>
                      <a:endParaRPr lang="en-US" sz="1800" dirty="0">
                        <a:latin typeface="Calibri"/>
                      </a:endParaRPr>
                    </a:p>
                  </a:txBody>
                  <a:tcPr>
                    <a:lnL w="12700" cap="flat" cmpd="sng" algn="ctr">
                      <a:solidFill>
                        <a:srgbClr val="032F5E"/>
                      </a:solidFill>
                      <a:prstDash val="solid"/>
                      <a:round/>
                      <a:headEnd type="none" w="med" len="med"/>
                      <a:tailEnd type="none" w="med" len="med"/>
                    </a:lnL>
                    <a:lnR w="12700" cap="flat" cmpd="sng" algn="ctr">
                      <a:solidFill>
                        <a:srgbClr val="032F5E"/>
                      </a:solidFill>
                      <a:prstDash val="solid"/>
                      <a:round/>
                      <a:headEnd type="none" w="med" len="med"/>
                      <a:tailEnd type="none" w="med" len="med"/>
                    </a:lnR>
                    <a:lnT w="12700" cap="flat" cmpd="sng" algn="ctr">
                      <a:solidFill>
                        <a:srgbClr val="032F5E"/>
                      </a:solidFill>
                      <a:prstDash val="solid"/>
                      <a:round/>
                      <a:headEnd type="none" w="med" len="med"/>
                      <a:tailEnd type="none" w="med" len="med"/>
                    </a:lnT>
                    <a:lnB w="12700" cap="flat" cmpd="sng" algn="ctr">
                      <a:solidFill>
                        <a:srgbClr val="032F5E"/>
                      </a:solidFill>
                      <a:prstDash val="solid"/>
                      <a:round/>
                      <a:headEnd type="none" w="med" len="med"/>
                      <a:tailEnd type="none" w="med" len="med"/>
                    </a:lnB>
                    <a:noFill/>
                  </a:tcPr>
                </a:tc>
                <a:extLst>
                  <a:ext uri="{0D108BD9-81ED-4DB2-BD59-A6C34878D82A}">
                    <a16:rowId xmlns:a16="http://schemas.microsoft.com/office/drawing/2014/main" val="2068606929"/>
                  </a:ext>
                </a:extLst>
              </a:tr>
              <a:tr h="763913">
                <a:tc>
                  <a:txBody>
                    <a:bodyPr/>
                    <a:lstStyle/>
                    <a:p>
                      <a:pPr lvl="0">
                        <a:buNone/>
                      </a:pPr>
                      <a:endParaRPr lang="en-US" sz="1600" kern="1200" noProof="0" dirty="0">
                        <a:solidFill>
                          <a:srgbClr val="032F5E"/>
                        </a:solidFill>
                        <a:latin typeface="Calibri"/>
                        <a:ea typeface="+mn-ea"/>
                        <a:cs typeface="Calibri"/>
                      </a:endParaRPr>
                    </a:p>
                  </a:txBody>
                  <a:tcPr>
                    <a:lnL w="12700" cap="flat" cmpd="sng" algn="ctr">
                      <a:solidFill>
                        <a:srgbClr val="032F5E"/>
                      </a:solidFill>
                      <a:prstDash val="solid"/>
                      <a:round/>
                      <a:headEnd type="none" w="med" len="med"/>
                      <a:tailEnd type="none" w="med" len="med"/>
                    </a:lnL>
                    <a:lnR w="12700" cap="flat" cmpd="sng" algn="ctr">
                      <a:solidFill>
                        <a:srgbClr val="032F5E"/>
                      </a:solidFill>
                      <a:prstDash val="solid"/>
                      <a:round/>
                      <a:headEnd type="none" w="med" len="med"/>
                      <a:tailEnd type="none" w="med" len="med"/>
                    </a:lnR>
                    <a:lnT w="12700" cap="flat" cmpd="sng" algn="ctr">
                      <a:solidFill>
                        <a:srgbClr val="032F5E"/>
                      </a:solidFill>
                      <a:prstDash val="solid"/>
                      <a:round/>
                      <a:headEnd type="none" w="med" len="med"/>
                      <a:tailEnd type="none" w="med" len="med"/>
                    </a:lnT>
                    <a:lnB w="12700" cap="flat" cmpd="sng" algn="ctr">
                      <a:solidFill>
                        <a:srgbClr val="032F5E"/>
                      </a:solidFill>
                      <a:prstDash val="solid"/>
                      <a:round/>
                      <a:headEnd type="none" w="med" len="med"/>
                      <a:tailEnd type="none" w="med" len="med"/>
                    </a:lnB>
                    <a:noFill/>
                  </a:tcPr>
                </a:tc>
                <a:tc>
                  <a:txBody>
                    <a:bodyPr/>
                    <a:lstStyle/>
                    <a:p>
                      <a:pPr lvl="0">
                        <a:buNone/>
                      </a:pPr>
                      <a:r>
                        <a:rPr lang="en-US" sz="1800" kern="1200" noProof="0" dirty="0">
                          <a:solidFill>
                            <a:srgbClr val="032F5E"/>
                          </a:solidFill>
                          <a:latin typeface="Calibri"/>
                          <a:ea typeface="+mn-ea"/>
                          <a:cs typeface="Calibri"/>
                        </a:rPr>
                        <a:t>SVR is highly sensitive to the choice of hyperparameters. Without careful tuning, SVR may not fully leverage its potential to model non-linear relationships</a:t>
                      </a:r>
                      <a:endParaRPr lang="en-US" sz="1800" kern="1200" dirty="0">
                        <a:solidFill>
                          <a:srgbClr val="032F5E"/>
                        </a:solidFill>
                        <a:latin typeface="Calibri"/>
                        <a:ea typeface="+mn-ea"/>
                        <a:cs typeface="Calibri"/>
                      </a:endParaRPr>
                    </a:p>
                  </a:txBody>
                  <a:tcPr>
                    <a:lnL w="12700" cap="flat" cmpd="sng" algn="ctr">
                      <a:solidFill>
                        <a:srgbClr val="032F5E"/>
                      </a:solidFill>
                      <a:prstDash val="solid"/>
                      <a:round/>
                      <a:headEnd type="none" w="med" len="med"/>
                      <a:tailEnd type="none" w="med" len="med"/>
                    </a:lnL>
                    <a:lnR w="12700" cap="flat" cmpd="sng" algn="ctr">
                      <a:solidFill>
                        <a:srgbClr val="032F5E"/>
                      </a:solidFill>
                      <a:prstDash val="solid"/>
                      <a:round/>
                      <a:headEnd type="none" w="med" len="med"/>
                      <a:tailEnd type="none" w="med" len="med"/>
                    </a:lnR>
                    <a:lnT w="12700" cap="flat" cmpd="sng" algn="ctr">
                      <a:solidFill>
                        <a:srgbClr val="032F5E"/>
                      </a:solidFill>
                      <a:prstDash val="solid"/>
                      <a:round/>
                      <a:headEnd type="none" w="med" len="med"/>
                      <a:tailEnd type="none" w="med" len="med"/>
                    </a:lnT>
                    <a:lnB w="12700" cap="flat" cmpd="sng" algn="ctr">
                      <a:solidFill>
                        <a:srgbClr val="032F5E"/>
                      </a:solidFill>
                      <a:prstDash val="solid"/>
                      <a:round/>
                      <a:headEnd type="none" w="med" len="med"/>
                      <a:tailEnd type="none" w="med" len="med"/>
                    </a:lnB>
                    <a:noFill/>
                  </a:tcPr>
                </a:tc>
                <a:extLst>
                  <a:ext uri="{0D108BD9-81ED-4DB2-BD59-A6C34878D82A}">
                    <a16:rowId xmlns:a16="http://schemas.microsoft.com/office/drawing/2014/main" val="825319684"/>
                  </a:ext>
                </a:extLst>
              </a:tr>
            </a:tbl>
          </a:graphicData>
        </a:graphic>
      </p:graphicFrame>
      <p:sp>
        <p:nvSpPr>
          <p:cNvPr id="14" name="Rectangle: Rounded Corners 13">
            <a:hlinkClick r:id="rId2" action="ppaction://hlinksldjump"/>
            <a:extLst>
              <a:ext uri="{FF2B5EF4-FFF2-40B4-BE49-F238E27FC236}">
                <a16:creationId xmlns:a16="http://schemas.microsoft.com/office/drawing/2014/main" id="{2DEF1A83-740C-1CF4-8814-5CF5152E8604}"/>
              </a:ext>
            </a:extLst>
          </p:cNvPr>
          <p:cNvSpPr/>
          <p:nvPr/>
        </p:nvSpPr>
        <p:spPr>
          <a:xfrm>
            <a:off x="449620" y="3298146"/>
            <a:ext cx="3276559" cy="873804"/>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solidFill>
                  <a:srgbClr val="EAAB00"/>
                </a:solidFill>
                <a:latin typeface="Calibri"/>
                <a:ea typeface="Calibri" panose="020F0502020204030204" pitchFamily="34" charset="0"/>
                <a:cs typeface="Calibri"/>
              </a:rPr>
              <a:t>Linear Regression</a:t>
            </a:r>
          </a:p>
        </p:txBody>
      </p:sp>
      <p:sp>
        <p:nvSpPr>
          <p:cNvPr id="16" name="Rectangle: Rounded Corners 15">
            <a:hlinkClick r:id="rId3" action="ppaction://hlinksldjump"/>
            <a:extLst>
              <a:ext uri="{FF2B5EF4-FFF2-40B4-BE49-F238E27FC236}">
                <a16:creationId xmlns:a16="http://schemas.microsoft.com/office/drawing/2014/main" id="{FE16D7CD-8EBB-14EE-25BF-0B8DE33E1421}"/>
              </a:ext>
            </a:extLst>
          </p:cNvPr>
          <p:cNvSpPr/>
          <p:nvPr/>
        </p:nvSpPr>
        <p:spPr>
          <a:xfrm>
            <a:off x="449621" y="4267323"/>
            <a:ext cx="3276558" cy="873804"/>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solidFill>
                  <a:srgbClr val="EAAB00"/>
                </a:solidFill>
                <a:latin typeface="Calibri"/>
                <a:cs typeface="Calibri"/>
              </a:rPr>
              <a:t>Random Forest Regressor</a:t>
            </a:r>
          </a:p>
        </p:txBody>
      </p:sp>
      <p:sp>
        <p:nvSpPr>
          <p:cNvPr id="17" name="Rectangle: Rounded Corners 16">
            <a:hlinkClick r:id="rId4" action="ppaction://hlinksldjump"/>
            <a:extLst>
              <a:ext uri="{FF2B5EF4-FFF2-40B4-BE49-F238E27FC236}">
                <a16:creationId xmlns:a16="http://schemas.microsoft.com/office/drawing/2014/main" id="{7EDAF266-9500-28D5-DB1E-4779369396E1}"/>
              </a:ext>
            </a:extLst>
          </p:cNvPr>
          <p:cNvSpPr/>
          <p:nvPr/>
        </p:nvSpPr>
        <p:spPr>
          <a:xfrm>
            <a:off x="449621" y="5236500"/>
            <a:ext cx="3276558" cy="1068004"/>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dirty="0">
                <a:solidFill>
                  <a:srgbClr val="EAAB00"/>
                </a:solidFill>
                <a:latin typeface="Calibri"/>
                <a:cs typeface="Calibri"/>
              </a:rPr>
              <a:t>Support Vector Regressor</a:t>
            </a:r>
          </a:p>
        </p:txBody>
      </p:sp>
      <p:sp>
        <p:nvSpPr>
          <p:cNvPr id="18" name="TextBox 17">
            <a:extLst>
              <a:ext uri="{FF2B5EF4-FFF2-40B4-BE49-F238E27FC236}">
                <a16:creationId xmlns:a16="http://schemas.microsoft.com/office/drawing/2014/main" id="{0F62F618-507C-F03A-D048-804B9F499AE1}"/>
              </a:ext>
            </a:extLst>
          </p:cNvPr>
          <p:cNvSpPr txBox="1"/>
          <p:nvPr/>
        </p:nvSpPr>
        <p:spPr>
          <a:xfrm>
            <a:off x="1328762" y="2895736"/>
            <a:ext cx="15182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032F5E"/>
                </a:solidFill>
                <a:latin typeface="Calibri"/>
                <a:cs typeface="Calibri"/>
              </a:rPr>
              <a:t>Algorithms</a:t>
            </a:r>
          </a:p>
        </p:txBody>
      </p:sp>
    </p:spTree>
    <p:extLst>
      <p:ext uri="{BB962C8B-B14F-4D97-AF65-F5344CB8AC3E}">
        <p14:creationId xmlns:p14="http://schemas.microsoft.com/office/powerpoint/2010/main" val="399550777"/>
      </p:ext>
    </p:extLst>
  </p:cSld>
  <p:clrMapOvr>
    <a:masterClrMapping/>
  </p:clrMapOvr>
  <p:transition spd="med">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22E64"/>
        </a:solidFill>
        <a:effectLst/>
      </p:bgPr>
    </p:bg>
    <p:spTree>
      <p:nvGrpSpPr>
        <p:cNvPr id="1" name=""/>
        <p:cNvGrpSpPr/>
        <p:nvPr/>
      </p:nvGrpSpPr>
      <p:grpSpPr>
        <a:xfrm>
          <a:off x="0" y="0"/>
          <a:ext cx="0" cy="0"/>
          <a:chOff x="0" y="0"/>
          <a:chExt cx="0" cy="0"/>
        </a:xfrm>
      </p:grpSpPr>
      <p:grpSp>
        <p:nvGrpSpPr>
          <p:cNvPr id="2" name="Group 2"/>
          <p:cNvGrpSpPr/>
          <p:nvPr/>
        </p:nvGrpSpPr>
        <p:grpSpPr>
          <a:xfrm>
            <a:off x="0" y="6681083"/>
            <a:ext cx="9144000" cy="219497"/>
            <a:chOff x="0" y="0"/>
            <a:chExt cx="13004800" cy="312174"/>
          </a:xfrm>
        </p:grpSpPr>
        <p:sp>
          <p:nvSpPr>
            <p:cNvPr id="3" name="Freeform 3"/>
            <p:cNvSpPr/>
            <p:nvPr/>
          </p:nvSpPr>
          <p:spPr>
            <a:xfrm>
              <a:off x="0" y="0"/>
              <a:ext cx="13004800" cy="312166"/>
            </a:xfrm>
            <a:custGeom>
              <a:avLst/>
              <a:gdLst/>
              <a:ahLst/>
              <a:cxnLst/>
              <a:rect l="l" t="t" r="r" b="b"/>
              <a:pathLst>
                <a:path w="13004800" h="312166">
                  <a:moveTo>
                    <a:pt x="0" y="0"/>
                  </a:moveTo>
                  <a:lnTo>
                    <a:pt x="13004800" y="0"/>
                  </a:lnTo>
                  <a:lnTo>
                    <a:pt x="13004800" y="312166"/>
                  </a:lnTo>
                  <a:lnTo>
                    <a:pt x="0" y="312166"/>
                  </a:lnTo>
                  <a:lnTo>
                    <a:pt x="0" y="0"/>
                  </a:lnTo>
                  <a:close/>
                </a:path>
              </a:pathLst>
            </a:custGeom>
            <a:blipFill>
              <a:blip r:embed="rId2"/>
              <a:stretch>
                <a:fillRect t="-457" b="-459"/>
              </a:stretch>
            </a:blipFill>
          </p:spPr>
          <p:txBody>
            <a:bodyP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endParaRPr lang="en-US" sz="1583"/>
            </a:p>
          </p:txBody>
        </p:sp>
      </p:grpSp>
      <p:sp>
        <p:nvSpPr>
          <p:cNvPr id="10" name="Rectangle 9">
            <a:extLst>
              <a:ext uri="{FF2B5EF4-FFF2-40B4-BE49-F238E27FC236}">
                <a16:creationId xmlns:a16="http://schemas.microsoft.com/office/drawing/2014/main" id="{6BA88EC5-CC2C-B3E5-FCE7-EC4A46B48FAB}"/>
              </a:ext>
            </a:extLst>
          </p:cNvPr>
          <p:cNvSpPr/>
          <p:nvPr/>
        </p:nvSpPr>
        <p:spPr>
          <a:xfrm>
            <a:off x="0" y="0"/>
            <a:ext cx="9144000" cy="6900575"/>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pPr algn="ctr"/>
            <a:endParaRPr lang="en-US" sz="1583"/>
          </a:p>
        </p:txBody>
      </p:sp>
      <p:grpSp>
        <p:nvGrpSpPr>
          <p:cNvPr id="4" name="Group 4"/>
          <p:cNvGrpSpPr/>
          <p:nvPr/>
        </p:nvGrpSpPr>
        <p:grpSpPr>
          <a:xfrm>
            <a:off x="0" y="0"/>
            <a:ext cx="9144000" cy="6858000"/>
            <a:chOff x="0" y="0"/>
            <a:chExt cx="13004800" cy="9753600"/>
          </a:xfrm>
        </p:grpSpPr>
        <p:sp>
          <p:nvSpPr>
            <p:cNvPr id="5" name="Freeform 5"/>
            <p:cNvSpPr/>
            <p:nvPr/>
          </p:nvSpPr>
          <p:spPr>
            <a:xfrm>
              <a:off x="0" y="0"/>
              <a:ext cx="13004800" cy="9753600"/>
            </a:xfrm>
            <a:custGeom>
              <a:avLst/>
              <a:gdLst/>
              <a:ahLst/>
              <a:cxnLst/>
              <a:rect l="l" t="t" r="r" b="b"/>
              <a:pathLst>
                <a:path w="13004800" h="9753600">
                  <a:moveTo>
                    <a:pt x="0" y="0"/>
                  </a:moveTo>
                  <a:lnTo>
                    <a:pt x="13004800" y="0"/>
                  </a:lnTo>
                  <a:lnTo>
                    <a:pt x="13004800" y="9753600"/>
                  </a:lnTo>
                  <a:lnTo>
                    <a:pt x="0" y="9753600"/>
                  </a:lnTo>
                  <a:lnTo>
                    <a:pt x="0" y="0"/>
                  </a:lnTo>
                  <a:close/>
                </a:path>
              </a:pathLst>
            </a:custGeom>
            <a:blipFill>
              <a:blip r:embed="rId3">
                <a:alphaModFix amt="35000"/>
              </a:blip>
              <a:stretch>
                <a:fillRect l="-6222" r="-6222"/>
              </a:stretch>
            </a:blipFill>
          </p:spPr>
          <p:txBody>
            <a:bodyP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endParaRPr lang="en-US" sz="1583"/>
            </a:p>
          </p:txBody>
        </p:sp>
      </p:grpSp>
      <p:sp>
        <p:nvSpPr>
          <p:cNvPr id="6" name="TextBox 6"/>
          <p:cNvSpPr txBox="1"/>
          <p:nvPr/>
        </p:nvSpPr>
        <p:spPr>
          <a:xfrm>
            <a:off x="1155821" y="3122769"/>
            <a:ext cx="6832357" cy="615553"/>
          </a:xfrm>
          <a:prstGeom prst="rect">
            <a:avLst/>
          </a:prstGeom>
        </p:spPr>
        <p:txBody>
          <a:bodyPr wrap="square" lIns="0" tIns="0" rIns="0" bIns="0" rtlCol="0" anchor="t">
            <a:spAutoFit/>
          </a:bodyP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pPr algn="ctr"/>
            <a:r>
              <a:rPr lang="en-US" sz="4000" b="1" spc="606">
                <a:solidFill>
                  <a:srgbClr val="E0AD0F"/>
                </a:solidFill>
                <a:latin typeface="Calibri"/>
                <a:cs typeface="Calibri"/>
              </a:rPr>
              <a:t>Introduction</a:t>
            </a:r>
            <a:endParaRPr lang="en-US"/>
          </a:p>
        </p:txBody>
      </p:sp>
      <p:grpSp>
        <p:nvGrpSpPr>
          <p:cNvPr id="7" name="Group 7"/>
          <p:cNvGrpSpPr/>
          <p:nvPr/>
        </p:nvGrpSpPr>
        <p:grpSpPr>
          <a:xfrm>
            <a:off x="7340675" y="487956"/>
            <a:ext cx="1468186" cy="395689"/>
            <a:chOff x="0" y="0"/>
            <a:chExt cx="2088087" cy="562758"/>
          </a:xfrm>
        </p:grpSpPr>
        <p:sp>
          <p:nvSpPr>
            <p:cNvPr id="8" name="Freeform 8"/>
            <p:cNvSpPr/>
            <p:nvPr/>
          </p:nvSpPr>
          <p:spPr>
            <a:xfrm>
              <a:off x="0" y="0"/>
              <a:ext cx="2088134" cy="562737"/>
            </a:xfrm>
            <a:custGeom>
              <a:avLst/>
              <a:gdLst/>
              <a:ahLst/>
              <a:cxnLst/>
              <a:rect l="l" t="t" r="r" b="b"/>
              <a:pathLst>
                <a:path w="2088134" h="562737">
                  <a:moveTo>
                    <a:pt x="0" y="0"/>
                  </a:moveTo>
                  <a:lnTo>
                    <a:pt x="2088134" y="0"/>
                  </a:lnTo>
                  <a:lnTo>
                    <a:pt x="2088134" y="562737"/>
                  </a:lnTo>
                  <a:lnTo>
                    <a:pt x="0" y="562737"/>
                  </a:lnTo>
                  <a:lnTo>
                    <a:pt x="0" y="0"/>
                  </a:lnTo>
                  <a:close/>
                </a:path>
              </a:pathLst>
            </a:custGeom>
            <a:blipFill>
              <a:blip r:embed="rId4"/>
              <a:stretch>
                <a:fillRect l="-119" r="-116" b="-3"/>
              </a:stretch>
            </a:blipFill>
          </p:spPr>
          <p:txBody>
            <a:bodyP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endParaRPr lang="en-US" sz="1583"/>
            </a:p>
          </p:txBody>
        </p:sp>
      </p:grpSp>
    </p:spTree>
    <p:extLst>
      <p:ext uri="{BB962C8B-B14F-4D97-AF65-F5344CB8AC3E}">
        <p14:creationId xmlns:p14="http://schemas.microsoft.com/office/powerpoint/2010/main" val="2836184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4">
            <a:extLst>
              <a:ext uri="{FF2B5EF4-FFF2-40B4-BE49-F238E27FC236}">
                <a16:creationId xmlns:a16="http://schemas.microsoft.com/office/drawing/2014/main" id="{75B50D4E-FDA6-654F-2E77-3552CE5E0B75}"/>
              </a:ext>
            </a:extLst>
          </p:cNvPr>
          <p:cNvSpPr>
            <a:spLocks noGrp="1"/>
          </p:cNvSpPr>
          <p:nvPr>
            <p:ph type="sldNum" sz="quarter" idx="12"/>
          </p:nvPr>
        </p:nvSpPr>
        <p:spPr>
          <a:xfrm>
            <a:off x="4210650" y="6373160"/>
            <a:ext cx="444776" cy="365125"/>
          </a:xfrm>
        </p:spPr>
        <p:txBody>
          <a:bodyPr/>
          <a:lstStyle/>
          <a:p>
            <a:fld id="{5930B5CD-230D-41EA-8C44-E0031D6C1835}" type="slidenum">
              <a:rPr lang="en-ZA" smtClean="0"/>
              <a:t>40</a:t>
            </a:fld>
            <a:endParaRPr lang="en-ZA"/>
          </a:p>
        </p:txBody>
      </p:sp>
      <p:sp>
        <p:nvSpPr>
          <p:cNvPr id="18" name="Title 5">
            <a:extLst>
              <a:ext uri="{FF2B5EF4-FFF2-40B4-BE49-F238E27FC236}">
                <a16:creationId xmlns:a16="http://schemas.microsoft.com/office/drawing/2014/main" id="{DB9D8AE7-7E96-4753-9F84-91D3096A5C66}"/>
              </a:ext>
            </a:extLst>
          </p:cNvPr>
          <p:cNvSpPr txBox="1">
            <a:spLocks/>
          </p:cNvSpPr>
          <p:nvPr/>
        </p:nvSpPr>
        <p:spPr>
          <a:xfrm>
            <a:off x="182318" y="286829"/>
            <a:ext cx="7281471" cy="5949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rgbClr val="EAAB00"/>
                </a:solidFill>
                <a:latin typeface="Frutiger LT 55 Roman" panose="020B0603030504020204" pitchFamily="34" charset="0"/>
                <a:ea typeface="+mj-ea"/>
                <a:cs typeface="+mj-cs"/>
              </a:defRPr>
            </a:lvl1pPr>
          </a:lstStyle>
          <a:p>
            <a:r>
              <a:rPr lang="en-US" dirty="0">
                <a:latin typeface="Calibri"/>
                <a:cs typeface="Calibri"/>
              </a:rPr>
              <a:t>Scenario 5: Performance Analysis</a:t>
            </a:r>
            <a:endParaRPr lang="en-US" dirty="0"/>
          </a:p>
        </p:txBody>
      </p:sp>
      <p:sp>
        <p:nvSpPr>
          <p:cNvPr id="3" name="TextBox 2">
            <a:extLst>
              <a:ext uri="{FF2B5EF4-FFF2-40B4-BE49-F238E27FC236}">
                <a16:creationId xmlns:a16="http://schemas.microsoft.com/office/drawing/2014/main" id="{0A9D44D0-F513-5E24-B69A-8A4CF822B035}"/>
              </a:ext>
            </a:extLst>
          </p:cNvPr>
          <p:cNvSpPr txBox="1"/>
          <p:nvPr/>
        </p:nvSpPr>
        <p:spPr>
          <a:xfrm>
            <a:off x="187501" y="3025166"/>
            <a:ext cx="880660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032F5E"/>
                </a:solidFill>
                <a:latin typeface="Calibri"/>
              </a:rPr>
              <a:t>From the above analysis, we see that</a:t>
            </a:r>
          </a:p>
          <a:p>
            <a:pPr marL="285750" indent="-285750" defTabSz="1119188">
              <a:buFont typeface="Wingdings"/>
              <a:buChar char="§"/>
            </a:pPr>
            <a:r>
              <a:rPr lang="en-US" sz="1600" dirty="0">
                <a:solidFill>
                  <a:srgbClr val="032F5E"/>
                </a:solidFill>
                <a:latin typeface="Calibri"/>
                <a:cs typeface="Calibri"/>
              </a:rPr>
              <a:t>Random Forest Regressor has the lowest RMSE. It also has the lowest MAE. This implies that the distance between the actual and predicted values is minimal compared to the other models. This is a better choice for this dataset as it provides the most accurate and reliable predictions among the three.</a:t>
            </a:r>
          </a:p>
          <a:p>
            <a:pPr marL="285750" indent="-285750">
              <a:buFont typeface="Wingdings"/>
              <a:buChar char="§"/>
            </a:pPr>
            <a:endParaRPr lang="en-US" sz="1600" dirty="0">
              <a:solidFill>
                <a:srgbClr val="032F5E"/>
              </a:solidFill>
              <a:latin typeface="Calibri"/>
              <a:cs typeface="Calibri"/>
            </a:endParaRPr>
          </a:p>
          <a:p>
            <a:pPr marL="285750" indent="-285750">
              <a:buFont typeface="Wingdings"/>
              <a:buChar char="§"/>
            </a:pPr>
            <a:r>
              <a:rPr lang="en-US" sz="1600" dirty="0">
                <a:solidFill>
                  <a:srgbClr val="032F5E"/>
                </a:solidFill>
                <a:latin typeface="Calibri"/>
                <a:cs typeface="Calibri"/>
              </a:rPr>
              <a:t>Random Forest Regressor also has the highest R-squared value, meaning 85% of the variability in the house prices can be explained by the features in the dataset. This indicates a strong relationship between the features and the target variable.</a:t>
            </a:r>
          </a:p>
          <a:p>
            <a:pPr marL="285750" indent="-285750">
              <a:buFont typeface="Wingdings"/>
              <a:buChar char="§"/>
            </a:pPr>
            <a:endParaRPr lang="en-US" sz="1600" dirty="0">
              <a:solidFill>
                <a:srgbClr val="032F5E"/>
              </a:solidFill>
              <a:latin typeface="Calibri"/>
              <a:cs typeface="Calibri"/>
            </a:endParaRPr>
          </a:p>
          <a:p>
            <a:pPr marL="285750" indent="-285750">
              <a:buFont typeface="Wingdings"/>
              <a:buChar char="§"/>
            </a:pPr>
            <a:r>
              <a:rPr lang="en-US" sz="1600" dirty="0">
                <a:solidFill>
                  <a:srgbClr val="032F5E"/>
                </a:solidFill>
                <a:latin typeface="Calibri"/>
                <a:cs typeface="Calibri"/>
              </a:rPr>
              <a:t>Linear Regression performs moderately well taking less time than Random Forest but having a better MAE than SVR (possibly due to outliers), and a lower RMSE than SVR</a:t>
            </a:r>
          </a:p>
          <a:p>
            <a:pPr marL="285750" indent="-285750">
              <a:buFont typeface="Wingdings"/>
              <a:buChar char="§"/>
            </a:pPr>
            <a:endParaRPr lang="en-US" sz="1600" dirty="0">
              <a:solidFill>
                <a:srgbClr val="032F5E"/>
              </a:solidFill>
              <a:latin typeface="Calibri"/>
              <a:cs typeface="Calibri"/>
            </a:endParaRPr>
          </a:p>
          <a:p>
            <a:pPr marL="285750" indent="-285750">
              <a:buFont typeface="Wingdings"/>
              <a:buChar char="§"/>
            </a:pPr>
            <a:r>
              <a:rPr lang="en-US" sz="1600" dirty="0">
                <a:solidFill>
                  <a:srgbClr val="032F5E"/>
                </a:solidFill>
                <a:latin typeface="Calibri"/>
                <a:cs typeface="Calibri"/>
              </a:rPr>
              <a:t>Support Vector Regressor performs the least for this dataset.</a:t>
            </a:r>
          </a:p>
          <a:p>
            <a:endParaRPr lang="en-US" sz="1600" dirty="0">
              <a:solidFill>
                <a:srgbClr val="032F5E"/>
              </a:solidFill>
              <a:latin typeface="Calibri"/>
              <a:cs typeface="Calibri"/>
            </a:endParaRPr>
          </a:p>
        </p:txBody>
      </p:sp>
      <p:sp>
        <p:nvSpPr>
          <p:cNvPr id="2" name="Rectangle: Rounded Corners 1">
            <a:hlinkClick r:id="rId2" action="ppaction://hlinksldjump"/>
            <a:extLst>
              <a:ext uri="{FF2B5EF4-FFF2-40B4-BE49-F238E27FC236}">
                <a16:creationId xmlns:a16="http://schemas.microsoft.com/office/drawing/2014/main" id="{1BAE107B-F344-42B0-31E3-11541403160A}"/>
              </a:ext>
            </a:extLst>
          </p:cNvPr>
          <p:cNvSpPr/>
          <p:nvPr/>
        </p:nvSpPr>
        <p:spPr>
          <a:xfrm>
            <a:off x="7044535" y="783603"/>
            <a:ext cx="1771650" cy="318626"/>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dirty="0">
                <a:solidFill>
                  <a:srgbClr val="EAAB00"/>
                </a:solidFill>
                <a:latin typeface="Calibri"/>
                <a:ea typeface="Calibri" panose="020F0502020204030204" pitchFamily="34" charset="0"/>
                <a:cs typeface="Calibri"/>
              </a:rPr>
              <a:t>Evaluation Metrics</a:t>
            </a:r>
          </a:p>
        </p:txBody>
      </p:sp>
      <p:pic>
        <p:nvPicPr>
          <p:cNvPr id="6" name="Picture 5" descr="A screenshot of a graph&#10;&#10;Description automatically generated">
            <a:extLst>
              <a:ext uri="{FF2B5EF4-FFF2-40B4-BE49-F238E27FC236}">
                <a16:creationId xmlns:a16="http://schemas.microsoft.com/office/drawing/2014/main" id="{BD471032-BF59-05CD-E70F-954C2358EA36}"/>
              </a:ext>
            </a:extLst>
          </p:cNvPr>
          <p:cNvPicPr>
            <a:picLocks noChangeAspect="1"/>
          </p:cNvPicPr>
          <p:nvPr/>
        </p:nvPicPr>
        <p:blipFill rotWithShape="1">
          <a:blip r:embed="rId3">
            <a:extLst>
              <a:ext uri="{28A0092B-C50C-407E-A947-70E740481C1C}">
                <a14:useLocalDpi xmlns:a14="http://schemas.microsoft.com/office/drawing/2010/main" val="0"/>
              </a:ext>
            </a:extLst>
          </a:blip>
          <a:srcRect l="4197"/>
          <a:stretch/>
        </p:blipFill>
        <p:spPr>
          <a:xfrm>
            <a:off x="346957" y="1114621"/>
            <a:ext cx="8469228" cy="185298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23523212"/>
      </p:ext>
    </p:extLst>
  </p:cSld>
  <p:clrMapOvr>
    <a:masterClrMapping/>
  </p:clrMapOvr>
  <p:transition spd="med">
    <p:wip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4210650" y="6373160"/>
            <a:ext cx="444776" cy="365125"/>
          </a:xfrm>
        </p:spPr>
        <p:txBody>
          <a:bodyPr/>
          <a:lstStyle/>
          <a:p>
            <a:fld id="{5930B5CD-230D-41EA-8C44-E0031D6C1835}" type="slidenum">
              <a:rPr lang="en-ZA" smtClean="0"/>
              <a:t>41</a:t>
            </a:fld>
            <a:endParaRPr lang="en-ZA"/>
          </a:p>
        </p:txBody>
      </p:sp>
      <p:sp>
        <p:nvSpPr>
          <p:cNvPr id="2" name="Title 5">
            <a:extLst>
              <a:ext uri="{FF2B5EF4-FFF2-40B4-BE49-F238E27FC236}">
                <a16:creationId xmlns:a16="http://schemas.microsoft.com/office/drawing/2014/main" id="{4268DEF6-B0C4-6983-CB2B-393E2E8E72E2}"/>
              </a:ext>
            </a:extLst>
          </p:cNvPr>
          <p:cNvSpPr>
            <a:spLocks noGrp="1"/>
          </p:cNvSpPr>
          <p:nvPr>
            <p:ph type="title"/>
          </p:nvPr>
        </p:nvSpPr>
        <p:spPr>
          <a:xfrm>
            <a:off x="182319" y="-25265"/>
            <a:ext cx="6057072" cy="907084"/>
          </a:xfrm>
        </p:spPr>
        <p:txBody>
          <a:bodyPr>
            <a:normAutofit/>
          </a:bodyPr>
          <a:lstStyle/>
          <a:p>
            <a:r>
              <a:rPr lang="en-US" sz="2800">
                <a:latin typeface="Frutiger LT 55 Roman"/>
              </a:rPr>
              <a:t>Linear Regression</a:t>
            </a:r>
            <a:endParaRPr lang="en-US"/>
          </a:p>
        </p:txBody>
      </p:sp>
      <p:sp>
        <p:nvSpPr>
          <p:cNvPr id="3" name="Content Placeholder 2">
            <a:extLst>
              <a:ext uri="{FF2B5EF4-FFF2-40B4-BE49-F238E27FC236}">
                <a16:creationId xmlns:a16="http://schemas.microsoft.com/office/drawing/2014/main" id="{72F628D0-72E9-1E24-4950-6BCE7377CD89}"/>
              </a:ext>
            </a:extLst>
          </p:cNvPr>
          <p:cNvSpPr>
            <a:spLocks noGrp="1"/>
          </p:cNvSpPr>
          <p:nvPr>
            <p:ph idx="1"/>
          </p:nvPr>
        </p:nvSpPr>
        <p:spPr>
          <a:xfrm>
            <a:off x="184473" y="703325"/>
            <a:ext cx="4391906" cy="5656718"/>
          </a:xfrm>
        </p:spPr>
        <p:txBody>
          <a:bodyPr lIns="91440" tIns="45720" rIns="91440" bIns="45720" anchor="t"/>
          <a:lstStyle/>
          <a:p>
            <a:pPr marL="0" indent="0" algn="just">
              <a:lnSpc>
                <a:spcPct val="150000"/>
              </a:lnSpc>
              <a:buNone/>
            </a:pPr>
            <a:r>
              <a:rPr lang="en-US" sz="1600" dirty="0">
                <a:latin typeface="Calibri"/>
                <a:cs typeface="Calibri"/>
              </a:rPr>
              <a:t>Linear Regression is an ML algorithm that uses the regression technique. It predicts a continuous value based on input features. We fit a linear model to a set of data points, predict an output y based on input features x, using a linear function (called the hypothesis), and we measure the accuracy of the hypothesis typically using the sum of squared errors (also known </a:t>
            </a:r>
            <a:r>
              <a:rPr lang="en-US" sz="1600">
                <a:latin typeface="Calibri"/>
                <a:cs typeface="Calibri"/>
              </a:rPr>
              <a:t>as the </a:t>
            </a:r>
            <a:r>
              <a:rPr lang="en-US" sz="1600" dirty="0">
                <a:latin typeface="Calibri"/>
                <a:cs typeface="Calibri"/>
              </a:rPr>
              <a:t>cost or loss function). We want our predicted value to be as close as possible to the actual value. To get the best fit line, we need to minimize the cost function. One way to minimize this cost function is the Gradient Descent Algorithm.</a:t>
            </a:r>
          </a:p>
          <a:p>
            <a:pPr marL="0" indent="0" algn="just">
              <a:lnSpc>
                <a:spcPct val="150000"/>
              </a:lnSpc>
              <a:buNone/>
            </a:pPr>
            <a:r>
              <a:rPr lang="en-US" sz="1600" dirty="0">
                <a:latin typeface="Calibri"/>
                <a:cs typeface="Calibri"/>
              </a:rPr>
              <a:t>In gradient descent, we repeatedly take steps to get to the local optimum.</a:t>
            </a:r>
          </a:p>
        </p:txBody>
      </p:sp>
      <p:pic>
        <p:nvPicPr>
          <p:cNvPr id="4" name="Picture 3" descr="Understanding Gradient Descent Algorithm and Its Role in Linear Regression">
            <a:extLst>
              <a:ext uri="{FF2B5EF4-FFF2-40B4-BE49-F238E27FC236}">
                <a16:creationId xmlns:a16="http://schemas.microsoft.com/office/drawing/2014/main" id="{7DDEC4F7-2C02-ED5A-0424-BEB576D47CDD}"/>
              </a:ext>
            </a:extLst>
          </p:cNvPr>
          <p:cNvPicPr>
            <a:picLocks noChangeAspect="1"/>
          </p:cNvPicPr>
          <p:nvPr/>
        </p:nvPicPr>
        <p:blipFill rotWithShape="1">
          <a:blip r:embed="rId2"/>
          <a:srcRect l="7300" t="223" r="6912" b="-971"/>
          <a:stretch/>
        </p:blipFill>
        <p:spPr>
          <a:xfrm>
            <a:off x="4654855" y="3468932"/>
            <a:ext cx="4080122" cy="2846160"/>
          </a:xfrm>
          <a:prstGeom prst="rect">
            <a:avLst/>
          </a:prstGeom>
        </p:spPr>
      </p:pic>
      <p:pic>
        <p:nvPicPr>
          <p:cNvPr id="9" name="Picture 8" descr="A diagram of a graph&#10;&#10;Description automatically generated">
            <a:extLst>
              <a:ext uri="{FF2B5EF4-FFF2-40B4-BE49-F238E27FC236}">
                <a16:creationId xmlns:a16="http://schemas.microsoft.com/office/drawing/2014/main" id="{0627A52A-FF0F-5D4E-341E-DE45671CB792}"/>
              </a:ext>
            </a:extLst>
          </p:cNvPr>
          <p:cNvPicPr>
            <a:picLocks noChangeAspect="1"/>
          </p:cNvPicPr>
          <p:nvPr/>
        </p:nvPicPr>
        <p:blipFill rotWithShape="1">
          <a:blip r:embed="rId3"/>
          <a:srcRect l="4134"/>
          <a:stretch/>
        </p:blipFill>
        <p:spPr>
          <a:xfrm>
            <a:off x="4826000" y="712563"/>
            <a:ext cx="3889232" cy="2842927"/>
          </a:xfrm>
          <a:prstGeom prst="rect">
            <a:avLst/>
          </a:prstGeom>
        </p:spPr>
      </p:pic>
      <p:sp>
        <p:nvSpPr>
          <p:cNvPr id="7" name="Rectangle: Rounded Corners 6">
            <a:hlinkClick r:id="rId4" action="ppaction://hlinksldjump"/>
            <a:extLst>
              <a:ext uri="{FF2B5EF4-FFF2-40B4-BE49-F238E27FC236}">
                <a16:creationId xmlns:a16="http://schemas.microsoft.com/office/drawing/2014/main" id="{BE8DEFB6-DB9F-B979-B9C1-A02211B168F2}"/>
              </a:ext>
            </a:extLst>
          </p:cNvPr>
          <p:cNvSpPr/>
          <p:nvPr/>
        </p:nvSpPr>
        <p:spPr>
          <a:xfrm>
            <a:off x="6900871" y="6241194"/>
            <a:ext cx="821241" cy="364480"/>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EAAB00"/>
                </a:solidFill>
                <a:latin typeface="Calibri"/>
                <a:ea typeface="Calibri"/>
                <a:cs typeface="Arial"/>
              </a:rPr>
              <a:t>House Price</a:t>
            </a:r>
          </a:p>
        </p:txBody>
      </p:sp>
      <p:sp>
        <p:nvSpPr>
          <p:cNvPr id="8" name="Rectangle: Rounded Corners 7">
            <a:hlinkClick r:id="rId5" action="ppaction://hlinksldjump"/>
            <a:extLst>
              <a:ext uri="{FF2B5EF4-FFF2-40B4-BE49-F238E27FC236}">
                <a16:creationId xmlns:a16="http://schemas.microsoft.com/office/drawing/2014/main" id="{CD56B737-EE8E-C89D-A5F1-E9D824C18624}"/>
              </a:ext>
            </a:extLst>
          </p:cNvPr>
          <p:cNvSpPr/>
          <p:nvPr/>
        </p:nvSpPr>
        <p:spPr>
          <a:xfrm>
            <a:off x="7798586" y="6238373"/>
            <a:ext cx="821241" cy="364480"/>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EAAB00"/>
                </a:solidFill>
                <a:latin typeface="Calibri"/>
                <a:ea typeface="Calibri"/>
                <a:cs typeface="Arial"/>
              </a:rPr>
              <a:t>CLV</a:t>
            </a:r>
          </a:p>
        </p:txBody>
      </p:sp>
    </p:spTree>
    <p:extLst>
      <p:ext uri="{BB962C8B-B14F-4D97-AF65-F5344CB8AC3E}">
        <p14:creationId xmlns:p14="http://schemas.microsoft.com/office/powerpoint/2010/main" val="126215001"/>
      </p:ext>
    </p:extLst>
  </p:cSld>
  <p:clrMapOvr>
    <a:masterClrMapping/>
  </p:clrMapOvr>
  <p:transition spd="med">
    <p:wip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4210650" y="6373160"/>
            <a:ext cx="444776" cy="365125"/>
          </a:xfrm>
        </p:spPr>
        <p:txBody>
          <a:bodyPr/>
          <a:lstStyle/>
          <a:p>
            <a:fld id="{5930B5CD-230D-41EA-8C44-E0031D6C1835}" type="slidenum">
              <a:rPr lang="en-ZA" smtClean="0"/>
              <a:t>42</a:t>
            </a:fld>
            <a:endParaRPr lang="en-ZA"/>
          </a:p>
        </p:txBody>
      </p:sp>
      <p:sp>
        <p:nvSpPr>
          <p:cNvPr id="2" name="Title 5">
            <a:extLst>
              <a:ext uri="{FF2B5EF4-FFF2-40B4-BE49-F238E27FC236}">
                <a16:creationId xmlns:a16="http://schemas.microsoft.com/office/drawing/2014/main" id="{4268DEF6-B0C4-6983-CB2B-393E2E8E72E2}"/>
              </a:ext>
            </a:extLst>
          </p:cNvPr>
          <p:cNvSpPr>
            <a:spLocks noGrp="1"/>
          </p:cNvSpPr>
          <p:nvPr>
            <p:ph type="title"/>
          </p:nvPr>
        </p:nvSpPr>
        <p:spPr>
          <a:xfrm>
            <a:off x="182319" y="119715"/>
            <a:ext cx="6057072" cy="762104"/>
          </a:xfrm>
        </p:spPr>
        <p:txBody>
          <a:bodyPr>
            <a:normAutofit/>
          </a:bodyPr>
          <a:lstStyle/>
          <a:p>
            <a:r>
              <a:rPr lang="en-US" sz="2800">
                <a:latin typeface="Frutiger LT 55 Roman"/>
              </a:rPr>
              <a:t>Random Forest Regression</a:t>
            </a:r>
            <a:endParaRPr lang="en-US"/>
          </a:p>
        </p:txBody>
      </p:sp>
      <p:sp>
        <p:nvSpPr>
          <p:cNvPr id="3" name="Content Placeholder 2">
            <a:extLst>
              <a:ext uri="{FF2B5EF4-FFF2-40B4-BE49-F238E27FC236}">
                <a16:creationId xmlns:a16="http://schemas.microsoft.com/office/drawing/2014/main" id="{72F628D0-72E9-1E24-4950-6BCE7377CD89}"/>
              </a:ext>
            </a:extLst>
          </p:cNvPr>
          <p:cNvSpPr>
            <a:spLocks noGrp="1"/>
          </p:cNvSpPr>
          <p:nvPr>
            <p:ph idx="1"/>
          </p:nvPr>
        </p:nvSpPr>
        <p:spPr>
          <a:xfrm>
            <a:off x="526575" y="881820"/>
            <a:ext cx="8090847" cy="1360638"/>
          </a:xfrm>
        </p:spPr>
        <p:txBody>
          <a:bodyPr lIns="91440" tIns="45720" rIns="91440" bIns="45720" anchor="t"/>
          <a:lstStyle/>
          <a:p>
            <a:pPr marL="0" indent="0" algn="just">
              <a:lnSpc>
                <a:spcPct val="100000"/>
              </a:lnSpc>
              <a:buNone/>
            </a:pPr>
            <a:r>
              <a:rPr lang="en-US" sz="1600" dirty="0">
                <a:latin typeface="Calibri"/>
                <a:cs typeface="Calibri"/>
              </a:rPr>
              <a:t>The random forest algorithm is a powerful supervised machine learning technique used for both classification and regression tasks. It is used to find patterns in data (classification) and predicting outcomes (regression). During training, the algorithm constructs numerous decision trees, each built on a unique subset of the training data. These individual trees then vote on the final prediction, leading to a robust and accurate outcome.</a:t>
            </a:r>
          </a:p>
        </p:txBody>
      </p:sp>
      <p:pic>
        <p:nvPicPr>
          <p:cNvPr id="7" name="Picture 6" descr="Random Forest Regression. Random Forest Regression is a… | by Chaya | Level  Up Coding">
            <a:extLst>
              <a:ext uri="{FF2B5EF4-FFF2-40B4-BE49-F238E27FC236}">
                <a16:creationId xmlns:a16="http://schemas.microsoft.com/office/drawing/2014/main" id="{6E09DF82-D59F-77B2-4363-9A6923838B1A}"/>
              </a:ext>
            </a:extLst>
          </p:cNvPr>
          <p:cNvPicPr>
            <a:picLocks noChangeAspect="1"/>
          </p:cNvPicPr>
          <p:nvPr/>
        </p:nvPicPr>
        <p:blipFill rotWithShape="1">
          <a:blip r:embed="rId2"/>
          <a:srcRect l="5530" t="365" r="4457" b="431"/>
          <a:stretch/>
        </p:blipFill>
        <p:spPr>
          <a:xfrm>
            <a:off x="1802968" y="2503714"/>
            <a:ext cx="5538063" cy="3869446"/>
          </a:xfrm>
          <a:prstGeom prst="rect">
            <a:avLst/>
          </a:prstGeom>
        </p:spPr>
      </p:pic>
      <p:sp>
        <p:nvSpPr>
          <p:cNvPr id="11" name="Rectangle: Rounded Corners 10">
            <a:hlinkClick r:id="rId3" action="ppaction://hlinksldjump"/>
            <a:extLst>
              <a:ext uri="{FF2B5EF4-FFF2-40B4-BE49-F238E27FC236}">
                <a16:creationId xmlns:a16="http://schemas.microsoft.com/office/drawing/2014/main" id="{42681DA8-64E4-60D3-CD29-3E60337A5AAA}"/>
              </a:ext>
            </a:extLst>
          </p:cNvPr>
          <p:cNvSpPr/>
          <p:nvPr/>
        </p:nvSpPr>
        <p:spPr>
          <a:xfrm>
            <a:off x="6900871" y="6241194"/>
            <a:ext cx="821241" cy="364480"/>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EAAB00"/>
                </a:solidFill>
                <a:latin typeface="Calibri"/>
                <a:ea typeface="Calibri"/>
                <a:cs typeface="Arial"/>
              </a:rPr>
              <a:t>House Price</a:t>
            </a:r>
          </a:p>
        </p:txBody>
      </p:sp>
      <p:sp>
        <p:nvSpPr>
          <p:cNvPr id="12" name="Rectangle: Rounded Corners 11">
            <a:hlinkClick r:id="rId4" action="ppaction://hlinksldjump"/>
            <a:extLst>
              <a:ext uri="{FF2B5EF4-FFF2-40B4-BE49-F238E27FC236}">
                <a16:creationId xmlns:a16="http://schemas.microsoft.com/office/drawing/2014/main" id="{9C9728B6-C13D-3E3E-D769-FDD82C526BC3}"/>
              </a:ext>
            </a:extLst>
          </p:cNvPr>
          <p:cNvSpPr/>
          <p:nvPr/>
        </p:nvSpPr>
        <p:spPr>
          <a:xfrm>
            <a:off x="7798586" y="6238373"/>
            <a:ext cx="821241" cy="364480"/>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EAAB00"/>
                </a:solidFill>
                <a:latin typeface="Calibri"/>
                <a:ea typeface="Calibri"/>
                <a:cs typeface="Arial"/>
              </a:rPr>
              <a:t>CLV</a:t>
            </a:r>
          </a:p>
        </p:txBody>
      </p:sp>
    </p:spTree>
    <p:extLst>
      <p:ext uri="{BB962C8B-B14F-4D97-AF65-F5344CB8AC3E}">
        <p14:creationId xmlns:p14="http://schemas.microsoft.com/office/powerpoint/2010/main" val="3020836109"/>
      </p:ext>
    </p:extLst>
  </p:cSld>
  <p:clrMapOvr>
    <a:masterClrMapping/>
  </p:clrMapOvr>
  <p:transition spd="med">
    <p:wip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4210650" y="6373160"/>
            <a:ext cx="444776" cy="365125"/>
          </a:xfrm>
        </p:spPr>
        <p:txBody>
          <a:bodyPr/>
          <a:lstStyle/>
          <a:p>
            <a:fld id="{5930B5CD-230D-41EA-8C44-E0031D6C1835}" type="slidenum">
              <a:rPr lang="en-ZA" smtClean="0"/>
              <a:t>43</a:t>
            </a:fld>
            <a:endParaRPr lang="en-ZA"/>
          </a:p>
        </p:txBody>
      </p:sp>
      <p:sp>
        <p:nvSpPr>
          <p:cNvPr id="2" name="Title 5">
            <a:extLst>
              <a:ext uri="{FF2B5EF4-FFF2-40B4-BE49-F238E27FC236}">
                <a16:creationId xmlns:a16="http://schemas.microsoft.com/office/drawing/2014/main" id="{4268DEF6-B0C4-6983-CB2B-393E2E8E72E2}"/>
              </a:ext>
            </a:extLst>
          </p:cNvPr>
          <p:cNvSpPr>
            <a:spLocks noGrp="1"/>
          </p:cNvSpPr>
          <p:nvPr>
            <p:ph type="title"/>
          </p:nvPr>
        </p:nvSpPr>
        <p:spPr>
          <a:xfrm>
            <a:off x="182319" y="119715"/>
            <a:ext cx="6057072" cy="762104"/>
          </a:xfrm>
        </p:spPr>
        <p:txBody>
          <a:bodyPr>
            <a:normAutofit/>
          </a:bodyPr>
          <a:lstStyle/>
          <a:p>
            <a:r>
              <a:rPr lang="en-US" sz="2800" dirty="0">
                <a:latin typeface="Frutiger LT 55 Roman"/>
              </a:rPr>
              <a:t>Support Vector Regression</a:t>
            </a:r>
            <a:endParaRPr lang="en-US" dirty="0"/>
          </a:p>
        </p:txBody>
      </p:sp>
      <p:sp>
        <p:nvSpPr>
          <p:cNvPr id="6" name="Content Placeholder 2">
            <a:extLst>
              <a:ext uri="{FF2B5EF4-FFF2-40B4-BE49-F238E27FC236}">
                <a16:creationId xmlns:a16="http://schemas.microsoft.com/office/drawing/2014/main" id="{97A84DD7-A9C5-CFC1-6132-D6A5AFADBA4B}"/>
              </a:ext>
            </a:extLst>
          </p:cNvPr>
          <p:cNvSpPr txBox="1">
            <a:spLocks/>
          </p:cNvSpPr>
          <p:nvPr/>
        </p:nvSpPr>
        <p:spPr>
          <a:xfrm>
            <a:off x="419971" y="790763"/>
            <a:ext cx="8279994" cy="233111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rgbClr val="032F5E"/>
                </a:solidFill>
                <a:latin typeface="Frutiger LT 45 Light" panose="020B0403030504020204" pitchFamily="34"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rgbClr val="032F5E"/>
                </a:solidFill>
                <a:latin typeface="Frutiger LT 45 Light" panose="020B0403030504020204"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032F5E"/>
                </a:solidFill>
                <a:latin typeface="Frutiger LT 45 Light" panose="020B0403030504020204" pitchFamily="34"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rgbClr val="032F5E"/>
                </a:solidFill>
                <a:latin typeface="Frutiger LT 45 Light" panose="020B0403030504020204"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032F5E"/>
                </a:solidFill>
                <a:latin typeface="Frutiger LT 45 Light" panose="020B0403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sz="1600" dirty="0">
                <a:latin typeface="Calibri"/>
                <a:cs typeface="Calibri"/>
              </a:rPr>
              <a:t>SVMs are typically known for classification tasks, but SVR applies the principles of SVM to predict continuous values rather than discrete classes. </a:t>
            </a:r>
          </a:p>
          <a:p>
            <a:pPr marL="0" indent="0" eaLnBrk="0" fontAlgn="base" hangingPunct="0">
              <a:lnSpc>
                <a:spcPct val="100000"/>
              </a:lnSpc>
              <a:spcBef>
                <a:spcPct val="0"/>
              </a:spcBef>
              <a:spcAft>
                <a:spcPct val="0"/>
              </a:spcAft>
              <a:buNone/>
            </a:pPr>
            <a:endParaRPr lang="en-US" sz="1600" dirty="0">
              <a:latin typeface="Calibri"/>
              <a:cs typeface="Calibri"/>
            </a:endParaRPr>
          </a:p>
          <a:p>
            <a:pPr marL="0" marR="0" lvl="0" indent="0" algn="l" defTabSz="914400" rtl="0" eaLnBrk="0" fontAlgn="base" latinLnBrk="0" hangingPunct="0">
              <a:lnSpc>
                <a:spcPct val="100000"/>
              </a:lnSpc>
              <a:spcBef>
                <a:spcPct val="0"/>
              </a:spcBef>
              <a:spcAft>
                <a:spcPct val="0"/>
              </a:spcAft>
              <a:buClrTx/>
              <a:buSzTx/>
              <a:buNone/>
              <a:tabLst/>
            </a:pPr>
            <a:r>
              <a:rPr lang="en-US" altLang="en-US" sz="1600" dirty="0">
                <a:latin typeface="Calibri"/>
                <a:cs typeface="Calibri"/>
              </a:rPr>
              <a:t>SVR aims to find a function that approximates the relationship between input features and output values as accurately as possible. Instead of minimizing the error between the predicted and actual values directly, SVR aims to fit the best line within a margin of tolerance (epsilon, ε). </a:t>
            </a:r>
            <a:endParaRPr lang="en-US" sz="1600" dirty="0">
              <a:latin typeface="Calibri"/>
              <a:cs typeface="Calibri"/>
            </a:endParaRPr>
          </a:p>
          <a:p>
            <a:pPr>
              <a:buFont typeface="Arial" panose="020B0604020202020204" pitchFamily="34" charset="0"/>
              <a:buChar char="•"/>
            </a:pPr>
            <a:r>
              <a:rPr lang="en-US" sz="1600" dirty="0">
                <a:latin typeface="Calibri"/>
                <a:cs typeface="Calibri"/>
              </a:rPr>
              <a:t>Can handle non-linear relationships using different kernels.</a:t>
            </a:r>
          </a:p>
          <a:p>
            <a:pPr>
              <a:buFont typeface="Arial" panose="020B0604020202020204" pitchFamily="34" charset="0"/>
              <a:buChar char="•"/>
            </a:pPr>
            <a:r>
              <a:rPr lang="en-US" sz="1600" dirty="0">
                <a:latin typeface="Calibri"/>
                <a:cs typeface="Calibri"/>
              </a:rPr>
              <a:t>Robust to outliers</a:t>
            </a:r>
          </a:p>
        </p:txBody>
      </p:sp>
      <p:pic>
        <p:nvPicPr>
          <p:cNvPr id="8" name="Picture 7" descr="A diagram of a graph&#10;&#10;Description automatically generated">
            <a:extLst>
              <a:ext uri="{FF2B5EF4-FFF2-40B4-BE49-F238E27FC236}">
                <a16:creationId xmlns:a16="http://schemas.microsoft.com/office/drawing/2014/main" id="{6F53F051-D1A3-D61C-094D-D10FB80B603D}"/>
              </a:ext>
            </a:extLst>
          </p:cNvPr>
          <p:cNvPicPr>
            <a:picLocks noChangeAspect="1"/>
          </p:cNvPicPr>
          <p:nvPr/>
        </p:nvPicPr>
        <p:blipFill rotWithShape="1">
          <a:blip r:embed="rId2"/>
          <a:srcRect l="9890" t="13212" b="11655"/>
          <a:stretch/>
        </p:blipFill>
        <p:spPr>
          <a:xfrm>
            <a:off x="1261625" y="3043994"/>
            <a:ext cx="5909195" cy="3110162"/>
          </a:xfrm>
          <a:prstGeom prst="rect">
            <a:avLst/>
          </a:prstGeom>
        </p:spPr>
      </p:pic>
      <p:sp>
        <p:nvSpPr>
          <p:cNvPr id="12" name="Rectangle: Rounded Corners 11">
            <a:hlinkClick r:id="rId3" action="ppaction://hlinksldjump"/>
            <a:extLst>
              <a:ext uri="{FF2B5EF4-FFF2-40B4-BE49-F238E27FC236}">
                <a16:creationId xmlns:a16="http://schemas.microsoft.com/office/drawing/2014/main" id="{EE772382-7E4B-4E72-3D24-602818A697D4}"/>
              </a:ext>
            </a:extLst>
          </p:cNvPr>
          <p:cNvSpPr/>
          <p:nvPr/>
        </p:nvSpPr>
        <p:spPr>
          <a:xfrm>
            <a:off x="6900871" y="6241194"/>
            <a:ext cx="821241" cy="364480"/>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EAAB00"/>
                </a:solidFill>
                <a:latin typeface="Calibri"/>
                <a:ea typeface="Calibri"/>
                <a:cs typeface="Arial"/>
              </a:rPr>
              <a:t>House Price</a:t>
            </a:r>
          </a:p>
        </p:txBody>
      </p:sp>
      <p:sp>
        <p:nvSpPr>
          <p:cNvPr id="13" name="Rectangle: Rounded Corners 12">
            <a:hlinkClick r:id="rId4" action="ppaction://hlinksldjump"/>
            <a:extLst>
              <a:ext uri="{FF2B5EF4-FFF2-40B4-BE49-F238E27FC236}">
                <a16:creationId xmlns:a16="http://schemas.microsoft.com/office/drawing/2014/main" id="{C31642ED-A571-CC64-28B1-D326F164E2F3}"/>
              </a:ext>
            </a:extLst>
          </p:cNvPr>
          <p:cNvSpPr/>
          <p:nvPr/>
        </p:nvSpPr>
        <p:spPr>
          <a:xfrm>
            <a:off x="7798586" y="6238373"/>
            <a:ext cx="821241" cy="364480"/>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EAAB00"/>
                </a:solidFill>
                <a:latin typeface="Calibri"/>
                <a:ea typeface="Calibri"/>
                <a:cs typeface="Arial"/>
              </a:rPr>
              <a:t>CLV</a:t>
            </a:r>
          </a:p>
        </p:txBody>
      </p:sp>
    </p:spTree>
    <p:extLst>
      <p:ext uri="{BB962C8B-B14F-4D97-AF65-F5344CB8AC3E}">
        <p14:creationId xmlns:p14="http://schemas.microsoft.com/office/powerpoint/2010/main" val="3485968939"/>
      </p:ext>
    </p:extLst>
  </p:cSld>
  <p:clrMapOvr>
    <a:masterClrMapping/>
  </p:clrMapOvr>
  <p:transition spd="med">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Slide Number Placeholder 4">
            <a:extLst>
              <a:ext uri="{FF2B5EF4-FFF2-40B4-BE49-F238E27FC236}">
                <a16:creationId xmlns:a16="http://schemas.microsoft.com/office/drawing/2014/main" id="{75B50D4E-FDA6-654F-2E77-3552CE5E0B75}"/>
              </a:ext>
            </a:extLst>
          </p:cNvPr>
          <p:cNvSpPr>
            <a:spLocks noGrp="1"/>
          </p:cNvSpPr>
          <p:nvPr>
            <p:ph type="sldNum" sz="quarter" idx="12"/>
          </p:nvPr>
        </p:nvSpPr>
        <p:spPr>
          <a:xfrm>
            <a:off x="4210650" y="6373160"/>
            <a:ext cx="444776" cy="365125"/>
          </a:xfrm>
        </p:spPr>
        <p:txBody>
          <a:bodyPr/>
          <a:lstStyle/>
          <a:p>
            <a:fld id="{5930B5CD-230D-41EA-8C44-E0031D6C1835}" type="slidenum">
              <a:rPr lang="en-ZA" smtClean="0"/>
              <a:t>44</a:t>
            </a:fld>
            <a:endParaRPr lang="en-ZA"/>
          </a:p>
        </p:txBody>
      </p:sp>
      <p:sp>
        <p:nvSpPr>
          <p:cNvPr id="18" name="Title 5">
            <a:extLst>
              <a:ext uri="{FF2B5EF4-FFF2-40B4-BE49-F238E27FC236}">
                <a16:creationId xmlns:a16="http://schemas.microsoft.com/office/drawing/2014/main" id="{DB9D8AE7-7E96-4753-9F84-91D3096A5C66}"/>
              </a:ext>
            </a:extLst>
          </p:cNvPr>
          <p:cNvSpPr txBox="1">
            <a:spLocks/>
          </p:cNvSpPr>
          <p:nvPr/>
        </p:nvSpPr>
        <p:spPr>
          <a:xfrm>
            <a:off x="182318" y="286829"/>
            <a:ext cx="7281471" cy="5949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rgbClr val="EAAB00"/>
                </a:solidFill>
                <a:latin typeface="Frutiger LT 55 Roman" panose="020B0603030504020204" pitchFamily="34" charset="0"/>
                <a:ea typeface="+mj-ea"/>
                <a:cs typeface="+mj-cs"/>
              </a:defRPr>
            </a:lvl1pPr>
          </a:lstStyle>
          <a:p>
            <a:r>
              <a:rPr lang="en-US">
                <a:latin typeface="Calibri"/>
                <a:cs typeface="Calibri"/>
              </a:rPr>
              <a:t>Evaluation Metrics for Regression Models</a:t>
            </a:r>
          </a:p>
        </p:txBody>
      </p:sp>
      <p:sp>
        <p:nvSpPr>
          <p:cNvPr id="20" name="Content Placeholder 2">
            <a:extLst>
              <a:ext uri="{FF2B5EF4-FFF2-40B4-BE49-F238E27FC236}">
                <a16:creationId xmlns:a16="http://schemas.microsoft.com/office/drawing/2014/main" id="{9E45EC2C-7C04-99F7-BD41-6B50C2252301}"/>
              </a:ext>
            </a:extLst>
          </p:cNvPr>
          <p:cNvSpPr txBox="1">
            <a:spLocks/>
          </p:cNvSpPr>
          <p:nvPr/>
        </p:nvSpPr>
        <p:spPr>
          <a:xfrm>
            <a:off x="434956" y="769571"/>
            <a:ext cx="8261346" cy="578091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rgbClr val="032F5E"/>
                </a:solidFill>
                <a:latin typeface="Frutiger LT 45 Light" panose="020B0403030504020204" pitchFamily="34"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rgbClr val="032F5E"/>
                </a:solidFill>
                <a:latin typeface="Frutiger LT 45 Light" panose="020B0403030504020204"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032F5E"/>
                </a:solidFill>
                <a:latin typeface="Frutiger LT 45 Light" panose="020B0403030504020204" pitchFamily="34"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rgbClr val="032F5E"/>
                </a:solidFill>
                <a:latin typeface="Frutiger LT 45 Light" panose="020B0403030504020204"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032F5E"/>
                </a:solidFill>
                <a:latin typeface="Frutiger LT 45 Light" panose="020B0403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fontAlgn="base"/>
            <a:r>
              <a:rPr lang="en-US" sz="1600" b="1" dirty="0">
                <a:latin typeface="Calibri"/>
                <a:cs typeface="Calibri"/>
              </a:rPr>
              <a:t>R-Squared (R²):</a:t>
            </a:r>
            <a:endParaRPr lang="en-US" sz="1600" b="1" dirty="0">
              <a:solidFill>
                <a:srgbClr val="3C4043"/>
              </a:solidFill>
              <a:latin typeface="Calibri" panose="020F0502020204030204" pitchFamily="34" charset="0"/>
              <a:ea typeface="Calibri" panose="020F0502020204030204" pitchFamily="34" charset="0"/>
              <a:cs typeface="Calibri" panose="020F0502020204030204" pitchFamily="34" charset="0"/>
            </a:endParaRPr>
          </a:p>
          <a:p>
            <a:pPr lvl="1" fontAlgn="base">
              <a:buFont typeface="Wingdings" panose="05000000000000000000" pitchFamily="2" charset="2"/>
              <a:buChar char="ü"/>
            </a:pPr>
            <a:r>
              <a:rPr lang="en-US" sz="1600" dirty="0">
                <a:latin typeface="Calibri"/>
                <a:cs typeface="Calibri"/>
              </a:rPr>
              <a:t>Measures the proportion of variance in the dependent variable explained by the model.</a:t>
            </a:r>
          </a:p>
          <a:p>
            <a:pPr lvl="1" fontAlgn="base">
              <a:buFont typeface="Wingdings" panose="05000000000000000000" pitchFamily="2" charset="2"/>
              <a:buChar char="ü"/>
            </a:pPr>
            <a:r>
              <a:rPr lang="en-US" sz="1600" dirty="0">
                <a:latin typeface="Calibri"/>
                <a:cs typeface="Calibri"/>
              </a:rPr>
              <a:t>Ranges from 0 to 1, higher generally indicates a better fit.</a:t>
            </a:r>
          </a:p>
          <a:p>
            <a:pPr algn="l" fontAlgn="base"/>
            <a:r>
              <a:rPr lang="en-US" sz="1600" b="1" dirty="0">
                <a:latin typeface="Calibri"/>
                <a:cs typeface="Calibri"/>
              </a:rPr>
              <a:t>Adjusted R-Squared (Adj. R²):</a:t>
            </a:r>
            <a:endParaRPr lang="en-US" sz="1600" b="1" dirty="0">
              <a:latin typeface="Calibri"/>
              <a:ea typeface="Calibri"/>
              <a:cs typeface="Calibri"/>
            </a:endParaRPr>
          </a:p>
          <a:p>
            <a:pPr lvl="1" fontAlgn="base">
              <a:buFont typeface="Wingdings" panose="05000000000000000000" pitchFamily="2" charset="2"/>
              <a:buChar char="ü"/>
            </a:pPr>
            <a:r>
              <a:rPr lang="en-US" sz="1600" dirty="0">
                <a:latin typeface="Calibri"/>
                <a:cs typeface="Calibri"/>
              </a:rPr>
              <a:t>used to determine how reliable the correlation is and how much it is determined by the addition of independent variables.</a:t>
            </a:r>
          </a:p>
          <a:p>
            <a:pPr lvl="1">
              <a:buFont typeface="Wingdings" panose="05000000000000000000" pitchFamily="2" charset="2"/>
              <a:buChar char="ü"/>
            </a:pPr>
            <a:r>
              <a:rPr lang="en-US" sz="1600" dirty="0">
                <a:latin typeface="Calibri"/>
                <a:cs typeface="Calibri"/>
              </a:rPr>
              <a:t>It is always lesser or equal to the R2.</a:t>
            </a:r>
            <a:endParaRPr lang="en-US" dirty="0"/>
          </a:p>
          <a:p>
            <a:pPr algn="l" fontAlgn="base">
              <a:buFont typeface="Wingdings" panose="020B0604020202020204" pitchFamily="34" charset="0"/>
              <a:buChar char="§"/>
            </a:pPr>
            <a:r>
              <a:rPr lang="en-US" sz="1600" b="1" dirty="0">
                <a:latin typeface="Calibri"/>
                <a:cs typeface="Calibri"/>
              </a:rPr>
              <a:t>Mean Squared Error (MSE):</a:t>
            </a:r>
          </a:p>
          <a:p>
            <a:pPr lvl="1" fontAlgn="base">
              <a:buFont typeface="Wingdings" panose="05000000000000000000" pitchFamily="2" charset="2"/>
              <a:buChar char="ü"/>
            </a:pPr>
            <a:r>
              <a:rPr lang="en-US" sz="1600" dirty="0">
                <a:latin typeface="Calibri"/>
                <a:cs typeface="Calibri"/>
              </a:rPr>
              <a:t>Average of the squared differences between predicted and actual values.</a:t>
            </a:r>
          </a:p>
          <a:p>
            <a:pPr lvl="1" fontAlgn="base">
              <a:buFont typeface="Wingdings" panose="05000000000000000000" pitchFamily="2" charset="2"/>
              <a:buChar char="ü"/>
            </a:pPr>
            <a:r>
              <a:rPr lang="en-US" sz="1600" dirty="0">
                <a:latin typeface="Calibri"/>
                <a:cs typeface="Calibri"/>
              </a:rPr>
              <a:t>Sensitive to outliers, as squaring emphasizes large errors.</a:t>
            </a:r>
          </a:p>
          <a:p>
            <a:pPr algn="l" fontAlgn="base">
              <a:buFont typeface="Wingdings" panose="020B0604020202020204" pitchFamily="34" charset="0"/>
              <a:buChar char="§"/>
            </a:pPr>
            <a:r>
              <a:rPr lang="en-US" sz="1600" b="1" dirty="0">
                <a:latin typeface="Calibri"/>
                <a:cs typeface="Calibri"/>
              </a:rPr>
              <a:t>Root Mean Squared Error (RMSE):</a:t>
            </a:r>
          </a:p>
          <a:p>
            <a:pPr lvl="1" fontAlgn="base">
              <a:buFont typeface="Wingdings" panose="05000000000000000000" pitchFamily="2" charset="2"/>
              <a:buChar char="ü"/>
            </a:pPr>
            <a:r>
              <a:rPr lang="en-US" sz="1600" dirty="0">
                <a:latin typeface="Calibri"/>
                <a:cs typeface="Calibri"/>
              </a:rPr>
              <a:t>Square root of MSE</a:t>
            </a:r>
          </a:p>
          <a:p>
            <a:pPr lvl="1">
              <a:buFont typeface="Wingdings" panose="05000000000000000000" pitchFamily="2" charset="2"/>
              <a:buChar char="ü"/>
            </a:pPr>
            <a:r>
              <a:rPr lang="en-US" sz="1600" dirty="0">
                <a:latin typeface="Frutiger LT 45 Light"/>
                <a:cs typeface="Calibri"/>
              </a:rPr>
              <a:t>More interpretable as it's in the same units as the target variable.</a:t>
            </a:r>
            <a:endParaRPr lang="en-US" sz="1600" dirty="0">
              <a:latin typeface="Calibri"/>
              <a:cs typeface="Calibri"/>
            </a:endParaRPr>
          </a:p>
          <a:p>
            <a:pPr algn="l" fontAlgn="base">
              <a:buFont typeface="Wingdings" panose="020B0604020202020204" pitchFamily="34" charset="0"/>
              <a:buChar char="§"/>
            </a:pPr>
            <a:r>
              <a:rPr lang="en-US" sz="1600" b="1" dirty="0">
                <a:latin typeface="Calibri"/>
                <a:cs typeface="Calibri"/>
              </a:rPr>
              <a:t>Mean Absolute Error (MAE):</a:t>
            </a:r>
          </a:p>
          <a:p>
            <a:pPr lvl="1" fontAlgn="base">
              <a:buFont typeface="Wingdings" panose="05000000000000000000" pitchFamily="2" charset="2"/>
              <a:buChar char="ü"/>
            </a:pPr>
            <a:r>
              <a:rPr lang="en-US" sz="1600" dirty="0">
                <a:latin typeface="Calibri"/>
                <a:cs typeface="Calibri"/>
              </a:rPr>
              <a:t>Average of the absolute differences between predicted and actual values.</a:t>
            </a:r>
          </a:p>
          <a:p>
            <a:pPr lvl="1" fontAlgn="base">
              <a:buFont typeface="Wingdings" panose="05000000000000000000" pitchFamily="2" charset="2"/>
              <a:buChar char="ü"/>
            </a:pPr>
            <a:r>
              <a:rPr lang="en-US" sz="1600" dirty="0">
                <a:latin typeface="Calibri"/>
                <a:cs typeface="Calibri"/>
              </a:rPr>
              <a:t>Less sensitive to outliers than MSE or RMSE.</a:t>
            </a:r>
          </a:p>
          <a:p>
            <a:pPr>
              <a:lnSpc>
                <a:spcPct val="150000"/>
              </a:lnSpc>
            </a:pPr>
            <a:r>
              <a:rPr lang="en-US" sz="1600" b="1" dirty="0">
                <a:latin typeface="Calibri"/>
                <a:cs typeface="Calibri"/>
              </a:rPr>
              <a:t>Cross Validated R-Squared (CV-R²):</a:t>
            </a:r>
          </a:p>
          <a:p>
            <a:pPr lvl="1" fontAlgn="base">
              <a:buFont typeface="Wingdings" panose="05000000000000000000" pitchFamily="2" charset="2"/>
              <a:buChar char="ü"/>
            </a:pPr>
            <a:r>
              <a:rPr lang="en-US" sz="1600" dirty="0">
                <a:latin typeface="Calibri"/>
                <a:cs typeface="Calibri"/>
                <a:sym typeface="Wingdings"/>
              </a:rPr>
              <a:t>Used</a:t>
            </a:r>
            <a:r>
              <a:rPr lang="en-US" sz="1600" dirty="0">
                <a:latin typeface="Calibri"/>
                <a:cs typeface="Calibri"/>
              </a:rPr>
              <a:t> to evaluate performance particularly when dealing with a limited amount of data.</a:t>
            </a:r>
          </a:p>
          <a:p>
            <a:pPr lvl="1" fontAlgn="base">
              <a:buFont typeface="Wingdings" panose="05000000000000000000" pitchFamily="2" charset="2"/>
              <a:buChar char="ü"/>
            </a:pPr>
            <a:r>
              <a:rPr lang="en-US" sz="1600" dirty="0">
                <a:latin typeface="Calibri"/>
                <a:cs typeface="Calibri"/>
                <a:sym typeface="Wingdings"/>
              </a:rPr>
              <a:t>The</a:t>
            </a:r>
            <a:r>
              <a:rPr lang="en-US" sz="1600" dirty="0">
                <a:latin typeface="Calibri"/>
                <a:cs typeface="Calibri"/>
              </a:rPr>
              <a:t> average R-squared score across k folds</a:t>
            </a:r>
          </a:p>
        </p:txBody>
      </p:sp>
      <p:sp>
        <p:nvSpPr>
          <p:cNvPr id="4" name="Rectangle: Rounded Corners 3">
            <a:hlinkClick r:id="rId2" action="ppaction://hlinksldjump"/>
            <a:extLst>
              <a:ext uri="{FF2B5EF4-FFF2-40B4-BE49-F238E27FC236}">
                <a16:creationId xmlns:a16="http://schemas.microsoft.com/office/drawing/2014/main" id="{38AE8CC0-D1BE-BD58-C6F4-9F4C3C319EA1}"/>
              </a:ext>
            </a:extLst>
          </p:cNvPr>
          <p:cNvSpPr/>
          <p:nvPr/>
        </p:nvSpPr>
        <p:spPr>
          <a:xfrm>
            <a:off x="6900871" y="6241194"/>
            <a:ext cx="821241" cy="364480"/>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a:solidFill>
                  <a:srgbClr val="EAAB00"/>
                </a:solidFill>
                <a:latin typeface="Calibri"/>
                <a:ea typeface="Calibri"/>
                <a:cs typeface="Arial"/>
              </a:rPr>
              <a:t>House Price</a:t>
            </a:r>
            <a:endParaRPr lang="en-US" sz="1100" dirty="0">
              <a:solidFill>
                <a:srgbClr val="EAAB00"/>
              </a:solidFill>
              <a:latin typeface="Calibri"/>
              <a:ea typeface="Calibri"/>
              <a:cs typeface="Arial"/>
            </a:endParaRPr>
          </a:p>
        </p:txBody>
      </p:sp>
      <p:sp>
        <p:nvSpPr>
          <p:cNvPr id="5" name="Rectangle: Rounded Corners 4">
            <a:hlinkClick r:id="rId3" action="ppaction://hlinksldjump"/>
            <a:extLst>
              <a:ext uri="{FF2B5EF4-FFF2-40B4-BE49-F238E27FC236}">
                <a16:creationId xmlns:a16="http://schemas.microsoft.com/office/drawing/2014/main" id="{13639485-35B9-930B-13F8-95B202FC9011}"/>
              </a:ext>
            </a:extLst>
          </p:cNvPr>
          <p:cNvSpPr/>
          <p:nvPr/>
        </p:nvSpPr>
        <p:spPr>
          <a:xfrm>
            <a:off x="7798586" y="6238373"/>
            <a:ext cx="821241" cy="364480"/>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EAAB00"/>
                </a:solidFill>
                <a:latin typeface="Calibri"/>
                <a:ea typeface="Calibri"/>
                <a:cs typeface="Arial"/>
              </a:rPr>
              <a:t>CLV</a:t>
            </a:r>
          </a:p>
        </p:txBody>
      </p:sp>
    </p:spTree>
    <p:extLst>
      <p:ext uri="{BB962C8B-B14F-4D97-AF65-F5344CB8AC3E}">
        <p14:creationId xmlns:p14="http://schemas.microsoft.com/office/powerpoint/2010/main" val="1760629039"/>
      </p:ext>
    </p:extLst>
  </p:cSld>
  <p:clrMapOvr>
    <a:masterClrMapping/>
  </p:clrMapOvr>
  <p:transition spd="med">
    <p:wipe/>
  </p:transition>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6305" name="Title 5">
            <a:extLst>
              <a:ext uri="{FF2B5EF4-FFF2-40B4-BE49-F238E27FC236}">
                <a16:creationId xmlns:a16="http://schemas.microsoft.com/office/drawing/2014/main" id="{ADFD32C7-61FA-0C88-4D40-A58103CA0B64}"/>
              </a:ext>
            </a:extLst>
          </p:cNvPr>
          <p:cNvSpPr txBox="1">
            <a:spLocks/>
          </p:cNvSpPr>
          <p:nvPr/>
        </p:nvSpPr>
        <p:spPr>
          <a:xfrm>
            <a:off x="228017" y="348865"/>
            <a:ext cx="8333698" cy="877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rgbClr val="EAAB00"/>
                </a:solidFill>
                <a:latin typeface="Frutiger LT 55 Roman" panose="020B0603030504020204" pitchFamily="34" charset="0"/>
                <a:ea typeface="+mj-ea"/>
                <a:cs typeface="+mj-cs"/>
              </a:defRPr>
            </a:lvl1pPr>
          </a:lstStyle>
          <a:p>
            <a:pPr>
              <a:spcAft>
                <a:spcPts val="600"/>
              </a:spcAft>
            </a:pPr>
            <a:r>
              <a:rPr lang="en-US">
                <a:latin typeface="Calibri"/>
                <a:cs typeface="Calibri"/>
              </a:rPr>
              <a:t>Financial Applications of Regression Algorithms</a:t>
            </a:r>
          </a:p>
        </p:txBody>
      </p:sp>
      <p:sp>
        <p:nvSpPr>
          <p:cNvPr id="2" name="Slide Number Placeholder 1">
            <a:extLst>
              <a:ext uri="{FF2B5EF4-FFF2-40B4-BE49-F238E27FC236}">
                <a16:creationId xmlns:a16="http://schemas.microsoft.com/office/drawing/2014/main" id="{B0DEA379-5C58-2C72-C37A-3D65289C2098}"/>
              </a:ext>
            </a:extLst>
          </p:cNvPr>
          <p:cNvSpPr>
            <a:spLocks noGrp="1"/>
          </p:cNvSpPr>
          <p:nvPr>
            <p:ph type="sldNum" sz="quarter" idx="12"/>
          </p:nvPr>
        </p:nvSpPr>
        <p:spPr>
          <a:xfrm>
            <a:off x="4403509" y="6362832"/>
            <a:ext cx="336042" cy="365125"/>
          </a:xfrm>
        </p:spPr>
        <p:txBody>
          <a:bodyPr vert="horz" lIns="91440" tIns="45720" rIns="91440" bIns="45720" rtlCol="0" anchor="ctr">
            <a:normAutofit/>
          </a:bodyPr>
          <a:lstStyle/>
          <a:p>
            <a:pPr algn="ctr">
              <a:spcAft>
                <a:spcPts val="600"/>
              </a:spcAft>
            </a:pPr>
            <a:fld id="{5930B5CD-230D-41EA-8C44-E0031D6C1835}" type="slidenum">
              <a:rPr lang="en-US" sz="1000">
                <a:solidFill>
                  <a:schemeClr val="tx1">
                    <a:lumMod val="50000"/>
                    <a:lumOff val="50000"/>
                  </a:schemeClr>
                </a:solidFill>
              </a:rPr>
              <a:pPr algn="ctr">
                <a:spcAft>
                  <a:spcPts val="600"/>
                </a:spcAft>
              </a:pPr>
              <a:t>45</a:t>
            </a:fld>
            <a:endParaRPr lang="en-US" sz="1000">
              <a:solidFill>
                <a:schemeClr val="tx1">
                  <a:lumMod val="50000"/>
                  <a:lumOff val="50000"/>
                </a:schemeClr>
              </a:solidFill>
            </a:endParaRPr>
          </a:p>
        </p:txBody>
      </p:sp>
      <p:graphicFrame>
        <p:nvGraphicFramePr>
          <p:cNvPr id="11" name="TextBox 8">
            <a:extLst>
              <a:ext uri="{FF2B5EF4-FFF2-40B4-BE49-F238E27FC236}">
                <a16:creationId xmlns:a16="http://schemas.microsoft.com/office/drawing/2014/main" id="{04562962-6523-A6D0-2F8D-792EE33531CC}"/>
              </a:ext>
            </a:extLst>
          </p:cNvPr>
          <p:cNvGraphicFramePr/>
          <p:nvPr>
            <p:extLst>
              <p:ext uri="{D42A27DB-BD31-4B8C-83A1-F6EECF244321}">
                <p14:modId xmlns:p14="http://schemas.microsoft.com/office/powerpoint/2010/main" val="2275291425"/>
              </p:ext>
            </p:extLst>
          </p:nvPr>
        </p:nvGraphicFramePr>
        <p:xfrm>
          <a:off x="227753" y="986986"/>
          <a:ext cx="8485972" cy="5248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832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22E64"/>
        </a:solidFill>
        <a:effectLst/>
      </p:bgPr>
    </p:bg>
    <p:spTree>
      <p:nvGrpSpPr>
        <p:cNvPr id="1" name=""/>
        <p:cNvGrpSpPr/>
        <p:nvPr/>
      </p:nvGrpSpPr>
      <p:grpSpPr>
        <a:xfrm>
          <a:off x="0" y="0"/>
          <a:ext cx="0" cy="0"/>
          <a:chOff x="0" y="0"/>
          <a:chExt cx="0" cy="0"/>
        </a:xfrm>
      </p:grpSpPr>
      <p:grpSp>
        <p:nvGrpSpPr>
          <p:cNvPr id="2" name="Group 2"/>
          <p:cNvGrpSpPr/>
          <p:nvPr/>
        </p:nvGrpSpPr>
        <p:grpSpPr>
          <a:xfrm>
            <a:off x="0" y="6681083"/>
            <a:ext cx="9144000" cy="219497"/>
            <a:chOff x="0" y="0"/>
            <a:chExt cx="13004800" cy="312174"/>
          </a:xfrm>
        </p:grpSpPr>
        <p:sp>
          <p:nvSpPr>
            <p:cNvPr id="3" name="Freeform 3"/>
            <p:cNvSpPr/>
            <p:nvPr/>
          </p:nvSpPr>
          <p:spPr>
            <a:xfrm>
              <a:off x="0" y="0"/>
              <a:ext cx="13004800" cy="312166"/>
            </a:xfrm>
            <a:custGeom>
              <a:avLst/>
              <a:gdLst/>
              <a:ahLst/>
              <a:cxnLst/>
              <a:rect l="l" t="t" r="r" b="b"/>
              <a:pathLst>
                <a:path w="13004800" h="312166">
                  <a:moveTo>
                    <a:pt x="0" y="0"/>
                  </a:moveTo>
                  <a:lnTo>
                    <a:pt x="13004800" y="0"/>
                  </a:lnTo>
                  <a:lnTo>
                    <a:pt x="13004800" y="312166"/>
                  </a:lnTo>
                  <a:lnTo>
                    <a:pt x="0" y="312166"/>
                  </a:lnTo>
                  <a:lnTo>
                    <a:pt x="0" y="0"/>
                  </a:lnTo>
                  <a:close/>
                </a:path>
              </a:pathLst>
            </a:custGeom>
            <a:blipFill>
              <a:blip r:embed="rId2"/>
              <a:stretch>
                <a:fillRect t="-457" b="-459"/>
              </a:stretch>
            </a:blipFill>
          </p:spPr>
          <p:txBody>
            <a:bodyP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endParaRPr lang="en-US" sz="1583"/>
            </a:p>
          </p:txBody>
        </p:sp>
      </p:grpSp>
      <p:sp>
        <p:nvSpPr>
          <p:cNvPr id="10" name="Rectangle 9">
            <a:extLst>
              <a:ext uri="{FF2B5EF4-FFF2-40B4-BE49-F238E27FC236}">
                <a16:creationId xmlns:a16="http://schemas.microsoft.com/office/drawing/2014/main" id="{6BA88EC5-CC2C-B3E5-FCE7-EC4A46B48FAB}"/>
              </a:ext>
            </a:extLst>
          </p:cNvPr>
          <p:cNvSpPr/>
          <p:nvPr/>
        </p:nvSpPr>
        <p:spPr>
          <a:xfrm>
            <a:off x="0" y="0"/>
            <a:ext cx="9144000" cy="6900575"/>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pPr algn="ctr"/>
            <a:endParaRPr lang="en-US" sz="1583"/>
          </a:p>
        </p:txBody>
      </p:sp>
      <p:grpSp>
        <p:nvGrpSpPr>
          <p:cNvPr id="4" name="Group 4"/>
          <p:cNvGrpSpPr/>
          <p:nvPr/>
        </p:nvGrpSpPr>
        <p:grpSpPr>
          <a:xfrm>
            <a:off x="0" y="0"/>
            <a:ext cx="9144000" cy="6858000"/>
            <a:chOff x="0" y="0"/>
            <a:chExt cx="13004800" cy="9753600"/>
          </a:xfrm>
        </p:grpSpPr>
        <p:sp>
          <p:nvSpPr>
            <p:cNvPr id="5" name="Freeform 5"/>
            <p:cNvSpPr/>
            <p:nvPr/>
          </p:nvSpPr>
          <p:spPr>
            <a:xfrm>
              <a:off x="0" y="0"/>
              <a:ext cx="13004800" cy="9753600"/>
            </a:xfrm>
            <a:custGeom>
              <a:avLst/>
              <a:gdLst/>
              <a:ahLst/>
              <a:cxnLst/>
              <a:rect l="l" t="t" r="r" b="b"/>
              <a:pathLst>
                <a:path w="13004800" h="9753600">
                  <a:moveTo>
                    <a:pt x="0" y="0"/>
                  </a:moveTo>
                  <a:lnTo>
                    <a:pt x="13004800" y="0"/>
                  </a:lnTo>
                  <a:lnTo>
                    <a:pt x="13004800" y="9753600"/>
                  </a:lnTo>
                  <a:lnTo>
                    <a:pt x="0" y="9753600"/>
                  </a:lnTo>
                  <a:lnTo>
                    <a:pt x="0" y="0"/>
                  </a:lnTo>
                  <a:close/>
                </a:path>
              </a:pathLst>
            </a:custGeom>
            <a:blipFill>
              <a:blip r:embed="rId3">
                <a:alphaModFix amt="35000"/>
              </a:blip>
              <a:stretch>
                <a:fillRect l="-6222" r="-6222"/>
              </a:stretch>
            </a:blipFill>
          </p:spPr>
          <p:txBody>
            <a:bodyP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endParaRPr lang="en-US" sz="1583"/>
            </a:p>
          </p:txBody>
        </p:sp>
      </p:grpSp>
      <p:sp>
        <p:nvSpPr>
          <p:cNvPr id="6" name="TextBox 6"/>
          <p:cNvSpPr txBox="1"/>
          <p:nvPr/>
        </p:nvSpPr>
        <p:spPr>
          <a:xfrm>
            <a:off x="1155821" y="2960312"/>
            <a:ext cx="6832357" cy="1231106"/>
          </a:xfrm>
          <a:prstGeom prst="rect">
            <a:avLst/>
          </a:prstGeom>
        </p:spPr>
        <p:txBody>
          <a:bodyPr wrap="square" lIns="0" tIns="0" rIns="0" bIns="0" rtlCol="0" anchor="t">
            <a:spAutoFit/>
          </a:bodyP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pPr algn="ctr"/>
            <a:r>
              <a:rPr lang="en-US" sz="4000" b="1" spc="606" dirty="0">
                <a:solidFill>
                  <a:srgbClr val="E0AD0F"/>
                </a:solidFill>
                <a:latin typeface="Calibri"/>
                <a:cs typeface="Calibri"/>
              </a:rPr>
              <a:t>Clustering</a:t>
            </a:r>
            <a:endParaRPr lang="en-US" sz="4000" dirty="0">
              <a:solidFill>
                <a:srgbClr val="000000"/>
              </a:solidFill>
              <a:latin typeface="Arial"/>
              <a:cs typeface="Arial"/>
            </a:endParaRPr>
          </a:p>
          <a:p>
            <a:pPr algn="ctr"/>
            <a:endParaRPr lang="en-US" sz="4000" b="1" spc="606" dirty="0">
              <a:solidFill>
                <a:srgbClr val="E0AD0F"/>
              </a:solidFill>
              <a:latin typeface="Calibri"/>
              <a:ea typeface="Calibri"/>
              <a:cs typeface="Calibri"/>
            </a:endParaRPr>
          </a:p>
        </p:txBody>
      </p:sp>
      <p:grpSp>
        <p:nvGrpSpPr>
          <p:cNvPr id="7" name="Group 7"/>
          <p:cNvGrpSpPr/>
          <p:nvPr/>
        </p:nvGrpSpPr>
        <p:grpSpPr>
          <a:xfrm>
            <a:off x="7340675" y="487956"/>
            <a:ext cx="1468186" cy="395689"/>
            <a:chOff x="0" y="0"/>
            <a:chExt cx="2088087" cy="562758"/>
          </a:xfrm>
        </p:grpSpPr>
        <p:sp>
          <p:nvSpPr>
            <p:cNvPr id="8" name="Freeform 8"/>
            <p:cNvSpPr/>
            <p:nvPr/>
          </p:nvSpPr>
          <p:spPr>
            <a:xfrm>
              <a:off x="0" y="0"/>
              <a:ext cx="2088134" cy="562737"/>
            </a:xfrm>
            <a:custGeom>
              <a:avLst/>
              <a:gdLst/>
              <a:ahLst/>
              <a:cxnLst/>
              <a:rect l="l" t="t" r="r" b="b"/>
              <a:pathLst>
                <a:path w="2088134" h="562737">
                  <a:moveTo>
                    <a:pt x="0" y="0"/>
                  </a:moveTo>
                  <a:lnTo>
                    <a:pt x="2088134" y="0"/>
                  </a:lnTo>
                  <a:lnTo>
                    <a:pt x="2088134" y="562737"/>
                  </a:lnTo>
                  <a:lnTo>
                    <a:pt x="0" y="562737"/>
                  </a:lnTo>
                  <a:lnTo>
                    <a:pt x="0" y="0"/>
                  </a:lnTo>
                  <a:close/>
                </a:path>
              </a:pathLst>
            </a:custGeom>
            <a:blipFill>
              <a:blip r:embed="rId4"/>
              <a:stretch>
                <a:fillRect l="-119" r="-116" b="-3"/>
              </a:stretch>
            </a:blipFill>
          </p:spPr>
          <p:txBody>
            <a:bodyP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endParaRPr lang="en-US" sz="1583"/>
            </a:p>
          </p:txBody>
        </p:sp>
      </p:grpSp>
    </p:spTree>
    <p:extLst>
      <p:ext uri="{BB962C8B-B14F-4D97-AF65-F5344CB8AC3E}">
        <p14:creationId xmlns:p14="http://schemas.microsoft.com/office/powerpoint/2010/main" val="1812649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7E718-8637-8F12-1274-4E99D16CED26}"/>
              </a:ext>
            </a:extLst>
          </p:cNvPr>
          <p:cNvSpPr>
            <a:spLocks noGrp="1"/>
          </p:cNvSpPr>
          <p:nvPr>
            <p:ph type="title"/>
          </p:nvPr>
        </p:nvSpPr>
        <p:spPr>
          <a:xfrm>
            <a:off x="379197" y="293972"/>
            <a:ext cx="6915150" cy="760781"/>
          </a:xfrm>
        </p:spPr>
        <p:txBody>
          <a:bodyPr>
            <a:normAutofit/>
          </a:bodyPr>
          <a:lstStyle/>
          <a:p>
            <a:r>
              <a:rPr lang="en-US" dirty="0">
                <a:latin typeface="Calibri"/>
                <a:cs typeface="Calibri"/>
              </a:rPr>
              <a:t>Clustering</a:t>
            </a:r>
          </a:p>
        </p:txBody>
      </p:sp>
      <p:sp>
        <p:nvSpPr>
          <p:cNvPr id="3" name="Content Placeholder 2">
            <a:extLst>
              <a:ext uri="{FF2B5EF4-FFF2-40B4-BE49-F238E27FC236}">
                <a16:creationId xmlns:a16="http://schemas.microsoft.com/office/drawing/2014/main" id="{FC7147B4-99FC-2829-CE5A-DC49531BC2DB}"/>
              </a:ext>
            </a:extLst>
          </p:cNvPr>
          <p:cNvSpPr>
            <a:spLocks noGrp="1"/>
          </p:cNvSpPr>
          <p:nvPr>
            <p:ph idx="1"/>
          </p:nvPr>
        </p:nvSpPr>
        <p:spPr>
          <a:xfrm>
            <a:off x="365458" y="1054753"/>
            <a:ext cx="8418118" cy="4766927"/>
          </a:xfrm>
        </p:spPr>
        <p:txBody>
          <a:bodyPr lIns="91440" tIns="45720" rIns="91440" bIns="45720" anchor="t">
            <a:normAutofit/>
          </a:bodyPr>
          <a:lstStyle/>
          <a:p>
            <a:pPr marL="0" indent="0">
              <a:lnSpc>
                <a:spcPct val="150000"/>
              </a:lnSpc>
              <a:buNone/>
            </a:pPr>
            <a:r>
              <a:rPr lang="en-US" sz="1700" kern="100" dirty="0">
                <a:latin typeface="Calibri"/>
                <a:ea typeface="Calibri"/>
                <a:cs typeface="Calibri"/>
              </a:rPr>
              <a:t>It involves dividing data sets into groups based on their attributes or features. In simple words, clustering aims to segregate groups with similar traits and assign them into a cluster. </a:t>
            </a:r>
            <a:r>
              <a:rPr lang="en-US" sz="1700" kern="100" dirty="0">
                <a:highlight>
                  <a:srgbClr val="FFFFFF"/>
                </a:highlight>
                <a:latin typeface="Calibri"/>
                <a:ea typeface="Calibri"/>
                <a:cs typeface="Calibri"/>
              </a:rPr>
              <a:t>It </a:t>
            </a:r>
            <a:r>
              <a:rPr lang="en-US" sz="1700" b="0" i="0" dirty="0">
                <a:effectLst/>
                <a:highlight>
                  <a:srgbClr val="FFFFFF"/>
                </a:highlight>
                <a:latin typeface="Calibri"/>
                <a:ea typeface="Calibri"/>
                <a:cs typeface="Calibri"/>
              </a:rPr>
              <a:t>has many </a:t>
            </a:r>
            <a:r>
              <a:rPr lang="en-US" sz="1700" dirty="0">
                <a:highlight>
                  <a:srgbClr val="FFFFFF"/>
                </a:highlight>
                <a:latin typeface="Calibri"/>
                <a:ea typeface="Calibri"/>
                <a:cs typeface="Calibri"/>
              </a:rPr>
              <a:t>applications</a:t>
            </a:r>
            <a:r>
              <a:rPr lang="en-US" sz="1700" b="0" i="0" dirty="0">
                <a:effectLst/>
                <a:highlight>
                  <a:srgbClr val="FFFFFF"/>
                </a:highlight>
                <a:latin typeface="Calibri"/>
                <a:ea typeface="Calibri"/>
                <a:cs typeface="Calibri"/>
              </a:rPr>
              <a:t> spread across various domains such as finance, the medical field, recommendation engine, etc.</a:t>
            </a:r>
            <a:r>
              <a:rPr lang="en-US" sz="1700" dirty="0">
                <a:highlight>
                  <a:srgbClr val="FFFFFF"/>
                </a:highlight>
                <a:latin typeface="Calibri"/>
                <a:ea typeface="Calibri"/>
                <a:cs typeface="Calibri"/>
              </a:rPr>
              <a:t> In a banking context, t</a:t>
            </a:r>
            <a:r>
              <a:rPr lang="en-US" sz="1700" b="0" i="0" dirty="0">
                <a:effectLst/>
                <a:highlight>
                  <a:srgbClr val="FFFFFF"/>
                </a:highlight>
                <a:latin typeface="Calibri"/>
                <a:ea typeface="Calibri"/>
                <a:cs typeface="Calibri"/>
              </a:rPr>
              <a:t>his precise grouping allows for more targeted strategies in marketing</a:t>
            </a:r>
            <a:r>
              <a:rPr lang="en-US" sz="1700" dirty="0">
                <a:highlight>
                  <a:srgbClr val="FFFFFF"/>
                </a:highlight>
                <a:latin typeface="Calibri"/>
                <a:ea typeface="Calibri"/>
                <a:cs typeface="Calibri"/>
              </a:rPr>
              <a:t>,</a:t>
            </a:r>
            <a:r>
              <a:rPr lang="en-US" sz="1700" b="0" i="0" dirty="0">
                <a:effectLst/>
                <a:highlight>
                  <a:srgbClr val="FFFFFF"/>
                </a:highlight>
                <a:latin typeface="Calibri"/>
                <a:ea typeface="Calibri"/>
                <a:cs typeface="Calibri"/>
              </a:rPr>
              <a:t> </a:t>
            </a:r>
            <a:r>
              <a:rPr lang="en-US" sz="1700" dirty="0">
                <a:highlight>
                  <a:srgbClr val="FFFFFF"/>
                </a:highlight>
                <a:latin typeface="Calibri"/>
                <a:ea typeface="Calibri"/>
                <a:cs typeface="Calibri"/>
              </a:rPr>
              <a:t>product recommendations, customer segmentation, risk </a:t>
            </a:r>
            <a:r>
              <a:rPr lang="en-US" sz="1700" b="0" i="0" dirty="0">
                <a:effectLst/>
                <a:highlight>
                  <a:srgbClr val="FFFFFF"/>
                </a:highlight>
                <a:latin typeface="Calibri"/>
                <a:ea typeface="Calibri"/>
                <a:cs typeface="Calibri"/>
              </a:rPr>
              <a:t>management, </a:t>
            </a:r>
            <a:r>
              <a:rPr lang="en-US" sz="1700" dirty="0">
                <a:highlight>
                  <a:srgbClr val="FFFFFF"/>
                </a:highlight>
                <a:latin typeface="Calibri"/>
                <a:ea typeface="Calibri"/>
                <a:cs typeface="Calibri"/>
              </a:rPr>
              <a:t>etc.</a:t>
            </a:r>
            <a:endParaRPr lang="en-US" sz="1700" dirty="0">
              <a:effectLst/>
              <a:highlight>
                <a:srgbClr val="FFFFFF"/>
              </a:highlight>
              <a:latin typeface="Calibri" panose="020F0502020204030204" pitchFamily="34" charset="0"/>
              <a:ea typeface="Calibri" panose="020F0502020204030204" pitchFamily="34" charset="0"/>
              <a:cs typeface="Calibri" panose="020F0502020204030204" pitchFamily="34" charset="0"/>
            </a:endParaRPr>
          </a:p>
          <a:p>
            <a:pPr marL="0" indent="0" algn="l">
              <a:buNone/>
            </a:pPr>
            <a:endParaRPr lang="en-US" sz="1800" b="1" i="0" dirty="0">
              <a:effectLst/>
              <a:highlight>
                <a:srgbClr val="FFFFFF"/>
              </a:highlight>
              <a:latin typeface="Calibri" panose="020F0502020204030204" pitchFamily="34" charset="0"/>
              <a:ea typeface="Calibri" panose="020F0502020204030204" pitchFamily="34" charset="0"/>
              <a:cs typeface="Calibri" panose="020F0502020204030204" pitchFamily="34" charset="0"/>
            </a:endParaRPr>
          </a:p>
          <a:p>
            <a:pPr marL="0" indent="0" algn="l">
              <a:buNone/>
            </a:pPr>
            <a:r>
              <a:rPr lang="en-US" sz="1800" b="1" dirty="0">
                <a:solidFill>
                  <a:srgbClr val="EAAB00"/>
                </a:solidFill>
                <a:latin typeface="Calibri"/>
                <a:cs typeface="Calibri"/>
              </a:rPr>
              <a:t>Clustering is broadly divided into two subgroups:</a:t>
            </a:r>
          </a:p>
          <a:p>
            <a:pPr algn="l">
              <a:lnSpc>
                <a:spcPct val="150000"/>
              </a:lnSpc>
              <a:buFont typeface="Wingdings" panose="05000000000000000000" pitchFamily="2" charset="2"/>
              <a:buChar char="ü"/>
            </a:pPr>
            <a:r>
              <a:rPr lang="en-US" sz="1700" b="0" i="0" dirty="0">
                <a:effectLst/>
                <a:highlight>
                  <a:srgbClr val="FFFFFF"/>
                </a:highlight>
                <a:latin typeface="Calibri"/>
                <a:ea typeface="Calibri"/>
                <a:cs typeface="Calibri"/>
              </a:rPr>
              <a:t>Hard Clustering: Each input data point either fully belongs to a cluster or not.</a:t>
            </a:r>
          </a:p>
          <a:p>
            <a:pPr algn="l">
              <a:lnSpc>
                <a:spcPct val="150000"/>
              </a:lnSpc>
              <a:buFont typeface="Wingdings" panose="05000000000000000000" pitchFamily="2" charset="2"/>
              <a:buChar char="ü"/>
            </a:pPr>
            <a:r>
              <a:rPr lang="en-US" sz="1700" b="0" i="0" dirty="0">
                <a:effectLst/>
                <a:highlight>
                  <a:srgbClr val="FFFFFF"/>
                </a:highlight>
                <a:latin typeface="Calibri"/>
                <a:ea typeface="Calibri"/>
                <a:cs typeface="Calibri"/>
              </a:rPr>
              <a:t>Soft Clustering: Rather than assigning each input data point to a distinct cluster, it assigns a probability or likelihood of the data point being in those clusters.</a:t>
            </a:r>
          </a:p>
        </p:txBody>
      </p:sp>
    </p:spTree>
    <p:extLst>
      <p:ext uri="{BB962C8B-B14F-4D97-AF65-F5344CB8AC3E}">
        <p14:creationId xmlns:p14="http://schemas.microsoft.com/office/powerpoint/2010/main" val="8456892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5706C-C232-D3B2-F331-04B3D2F4BA07}"/>
              </a:ext>
            </a:extLst>
          </p:cNvPr>
          <p:cNvSpPr>
            <a:spLocks noGrp="1"/>
          </p:cNvSpPr>
          <p:nvPr>
            <p:ph type="title"/>
          </p:nvPr>
        </p:nvSpPr>
        <p:spPr>
          <a:xfrm>
            <a:off x="238280" y="152400"/>
            <a:ext cx="5461480" cy="499561"/>
          </a:xfrm>
        </p:spPr>
        <p:txBody>
          <a:bodyPr>
            <a:normAutofit fontScale="90000"/>
          </a:bodyPr>
          <a:lstStyle/>
          <a:p>
            <a:r>
              <a:rPr lang="en-US" dirty="0">
                <a:latin typeface="Calibri"/>
                <a:ea typeface="Calibri" panose="020F0502020204030204" pitchFamily="34" charset="0"/>
                <a:cs typeface="Calibri"/>
              </a:rPr>
              <a:t>Scenario 7 – Credit Risk Profiling</a:t>
            </a:r>
          </a:p>
        </p:txBody>
      </p:sp>
      <p:sp>
        <p:nvSpPr>
          <p:cNvPr id="3" name="Content Placeholder 2">
            <a:extLst>
              <a:ext uri="{FF2B5EF4-FFF2-40B4-BE49-F238E27FC236}">
                <a16:creationId xmlns:a16="http://schemas.microsoft.com/office/drawing/2014/main" id="{24314FF5-6ED6-7A49-7766-D1B9C48B0582}"/>
              </a:ext>
            </a:extLst>
          </p:cNvPr>
          <p:cNvSpPr>
            <a:spLocks noGrp="1"/>
          </p:cNvSpPr>
          <p:nvPr>
            <p:ph sz="half" idx="1"/>
          </p:nvPr>
        </p:nvSpPr>
        <p:spPr>
          <a:xfrm>
            <a:off x="325120" y="645161"/>
            <a:ext cx="8290560" cy="1742439"/>
          </a:xfrm>
        </p:spPr>
        <p:txBody>
          <a:bodyPr/>
          <a:lstStyle/>
          <a:p>
            <a:pPr marL="0" indent="0">
              <a:buNone/>
            </a:pPr>
            <a:r>
              <a:rPr lang="en-US" sz="1600" kern="0" dirty="0">
                <a:solidFill>
                  <a:srgbClr val="002060"/>
                </a:solidFill>
                <a:latin typeface="Calibri" panose="020F0502020204030204" pitchFamily="34" charset="0"/>
                <a:ea typeface="Calibri" panose="020F0502020204030204" pitchFamily="34" charset="0"/>
                <a:cs typeface="Calibri" panose="020F0502020204030204" pitchFamily="34" charset="0"/>
              </a:rPr>
              <a:t>Credit Risk Assessment: Grouping borrowers based on their credit risk profile will help determine the terms of loan and credit limits to make well-informed credit decisions and help optimize loan processes, </a:t>
            </a:r>
            <a:r>
              <a:rPr lang="en-US" sz="1600" kern="100" dirty="0">
                <a:solidFill>
                  <a:srgbClr val="002060"/>
                </a:solidFill>
                <a:effectLst/>
                <a:latin typeface="Calibri" panose="020F0502020204030204" pitchFamily="34" charset="0"/>
                <a:ea typeface="Calibri" panose="020F0502020204030204" pitchFamily="34" charset="0"/>
                <a:cs typeface="Calibri" panose="020F0502020204030204" pitchFamily="34" charset="0"/>
              </a:rPr>
              <a:t>t</a:t>
            </a:r>
            <a:r>
              <a:rPr lang="en-US" sz="1600" kern="100" dirty="0">
                <a:solidFill>
                  <a:srgbClr val="00206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hereby enhancing operational efficiency.</a:t>
            </a:r>
          </a:p>
          <a:p>
            <a:pPr marL="0" indent="0">
              <a:buNone/>
            </a:pPr>
            <a:r>
              <a:rPr lang="en-US" sz="1600" kern="0" dirty="0">
                <a:effectLst/>
                <a:latin typeface="Calibri" panose="020F0502020204030204" pitchFamily="34" charset="0"/>
                <a:ea typeface="Calibri" panose="020F0502020204030204" pitchFamily="34" charset="0"/>
                <a:cs typeface="Calibri" panose="020F0502020204030204" pitchFamily="34" charset="0"/>
              </a:rPr>
              <a:t>The </a:t>
            </a:r>
            <a:r>
              <a:rPr lang="en-US" sz="1600" b="1" kern="0" dirty="0">
                <a:effectLst/>
                <a:latin typeface="Calibri" panose="020F0502020204030204" pitchFamily="34" charset="0"/>
                <a:ea typeface="Calibri" panose="020F0502020204030204" pitchFamily="34" charset="0"/>
                <a:cs typeface="Calibri" panose="020F0502020204030204" pitchFamily="34" charset="0"/>
              </a:rPr>
              <a:t>dataset</a:t>
            </a:r>
            <a:r>
              <a:rPr lang="en-US" sz="1600" kern="0" dirty="0">
                <a:effectLst/>
                <a:latin typeface="Calibri" panose="020F0502020204030204" pitchFamily="34" charset="0"/>
                <a:ea typeface="Calibri" panose="020F0502020204030204" pitchFamily="34" charset="0"/>
                <a:cs typeface="Calibri" panose="020F0502020204030204" pitchFamily="34" charset="0"/>
              </a:rPr>
              <a:t> contains about 10000 entries with various features related to customer credit profiles such as Credit Score, Annual Income, Monthly debt, Current loan amount, Current credit balance, etc.</a:t>
            </a:r>
          </a:p>
        </p:txBody>
      </p:sp>
      <p:sp>
        <p:nvSpPr>
          <p:cNvPr id="4" name="Content Placeholder 3">
            <a:extLst>
              <a:ext uri="{FF2B5EF4-FFF2-40B4-BE49-F238E27FC236}">
                <a16:creationId xmlns:a16="http://schemas.microsoft.com/office/drawing/2014/main" id="{187A534B-1FC6-C4E5-C296-4A11D1BAEF98}"/>
              </a:ext>
            </a:extLst>
          </p:cNvPr>
          <p:cNvSpPr>
            <a:spLocks noGrp="1"/>
          </p:cNvSpPr>
          <p:nvPr>
            <p:ph sz="half" idx="2"/>
          </p:nvPr>
        </p:nvSpPr>
        <p:spPr>
          <a:xfrm>
            <a:off x="325120" y="4953181"/>
            <a:ext cx="8290560" cy="1020899"/>
          </a:xfrm>
        </p:spPr>
        <p:txBody>
          <a:bodyPr/>
          <a:lstStyle/>
          <a:p>
            <a:pPr marL="0" indent="0">
              <a:buNone/>
            </a:pPr>
            <a:r>
              <a:rPr lang="en-US" sz="1600" b="1" dirty="0">
                <a:latin typeface="Calibri" panose="020F0502020204030204" pitchFamily="34" charset="0"/>
                <a:ea typeface="Calibri" panose="020F0502020204030204" pitchFamily="34" charset="0"/>
                <a:cs typeface="Calibri" panose="020F0502020204030204" pitchFamily="34" charset="0"/>
              </a:rPr>
              <a:t>K-Means </a:t>
            </a:r>
            <a:r>
              <a:rPr lang="en-US" sz="1600" dirty="0">
                <a:latin typeface="Calibri" panose="020F0502020204030204" pitchFamily="34" charset="0"/>
                <a:ea typeface="Calibri" panose="020F0502020204030204" pitchFamily="34" charset="0"/>
                <a:cs typeface="Calibri" panose="020F0502020204030204" pitchFamily="34" charset="0"/>
              </a:rPr>
              <a:t>is less effective for this dataset, indicating it is unsuitable if clusters are not spherical or there are significant outliers/noise. </a:t>
            </a:r>
            <a:r>
              <a:rPr lang="en-US" sz="1600" b="1" dirty="0">
                <a:latin typeface="Calibri" panose="020F0502020204030204" pitchFamily="34" charset="0"/>
                <a:ea typeface="Calibri" panose="020F0502020204030204" pitchFamily="34" charset="0"/>
                <a:cs typeface="Calibri" panose="020F0502020204030204" pitchFamily="34" charset="0"/>
              </a:rPr>
              <a:t>GMM </a:t>
            </a:r>
            <a:r>
              <a:rPr lang="en-US" sz="1600" dirty="0">
                <a:latin typeface="Calibri" panose="020F0502020204030204" pitchFamily="34" charset="0"/>
                <a:ea typeface="Calibri" panose="020F0502020204030204" pitchFamily="34" charset="0"/>
                <a:cs typeface="Calibri" panose="020F0502020204030204" pitchFamily="34" charset="0"/>
              </a:rPr>
              <a:t>Performs better than K-Means and is useful when clusters are not strictly spherical. </a:t>
            </a:r>
            <a:r>
              <a:rPr lang="en-US" sz="1600" b="1" dirty="0">
                <a:latin typeface="Calibri" panose="020F0502020204030204" pitchFamily="34" charset="0"/>
                <a:ea typeface="Calibri" panose="020F0502020204030204" pitchFamily="34" charset="0"/>
                <a:cs typeface="Calibri" panose="020F0502020204030204" pitchFamily="34" charset="0"/>
              </a:rPr>
              <a:t>DBSCAN</a:t>
            </a:r>
            <a:r>
              <a:rPr lang="en-US" sz="1600" dirty="0">
                <a:latin typeface="Calibri" panose="020F0502020204030204" pitchFamily="34" charset="0"/>
                <a:ea typeface="Calibri" panose="020F0502020204030204" pitchFamily="34" charset="0"/>
                <a:cs typeface="Calibri" panose="020F0502020204030204" pitchFamily="34" charset="0"/>
              </a:rPr>
              <a:t> is best for this dataset due to its higher silhouette score and ability to handle noise and find non-globular clusters. </a:t>
            </a:r>
          </a:p>
        </p:txBody>
      </p:sp>
      <p:sp>
        <p:nvSpPr>
          <p:cNvPr id="5" name="Slide Number Placeholder 4">
            <a:extLst>
              <a:ext uri="{FF2B5EF4-FFF2-40B4-BE49-F238E27FC236}">
                <a16:creationId xmlns:a16="http://schemas.microsoft.com/office/drawing/2014/main" id="{969037C9-6544-9055-D16E-1EB03D407D4C}"/>
              </a:ext>
            </a:extLst>
          </p:cNvPr>
          <p:cNvSpPr>
            <a:spLocks noGrp="1"/>
          </p:cNvSpPr>
          <p:nvPr>
            <p:ph type="sldNum" sz="quarter" idx="12"/>
          </p:nvPr>
        </p:nvSpPr>
        <p:spPr/>
        <p:txBody>
          <a:bodyPr/>
          <a:lstStyle/>
          <a:p>
            <a:fld id="{5930B5CD-230D-41EA-8C44-E0031D6C1835}" type="slidenum">
              <a:rPr lang="en-ZA" smtClean="0"/>
              <a:t>48</a:t>
            </a:fld>
            <a:endParaRPr lang="en-ZA"/>
          </a:p>
        </p:txBody>
      </p:sp>
      <p:graphicFrame>
        <p:nvGraphicFramePr>
          <p:cNvPr id="7" name="Table 6">
            <a:extLst>
              <a:ext uri="{FF2B5EF4-FFF2-40B4-BE49-F238E27FC236}">
                <a16:creationId xmlns:a16="http://schemas.microsoft.com/office/drawing/2014/main" id="{351D26BC-03BD-77F5-0194-AD616C6D81A5}"/>
              </a:ext>
            </a:extLst>
          </p:cNvPr>
          <p:cNvGraphicFramePr>
            <a:graphicFrameLocks noGrp="1"/>
          </p:cNvGraphicFramePr>
          <p:nvPr>
            <p:extLst>
              <p:ext uri="{D42A27DB-BD31-4B8C-83A1-F6EECF244321}">
                <p14:modId xmlns:p14="http://schemas.microsoft.com/office/powerpoint/2010/main" val="3327612074"/>
              </p:ext>
            </p:extLst>
          </p:nvPr>
        </p:nvGraphicFramePr>
        <p:xfrm>
          <a:off x="913084" y="2486496"/>
          <a:ext cx="7317832" cy="2124539"/>
        </p:xfrm>
        <a:graphic>
          <a:graphicData uri="http://schemas.openxmlformats.org/drawingml/2006/table">
            <a:tbl>
              <a:tblPr firstRow="1" bandRow="1">
                <a:tableStyleId>{5C22544A-7EE6-4342-B048-85BDC9FD1C3A}</a:tableStyleId>
              </a:tblPr>
              <a:tblGrid>
                <a:gridCol w="1688730">
                  <a:extLst>
                    <a:ext uri="{9D8B030D-6E8A-4147-A177-3AD203B41FA5}">
                      <a16:colId xmlns:a16="http://schemas.microsoft.com/office/drawing/2014/main" val="774727255"/>
                    </a:ext>
                  </a:extLst>
                </a:gridCol>
                <a:gridCol w="3009404">
                  <a:extLst>
                    <a:ext uri="{9D8B030D-6E8A-4147-A177-3AD203B41FA5}">
                      <a16:colId xmlns:a16="http://schemas.microsoft.com/office/drawing/2014/main" val="2628482975"/>
                    </a:ext>
                  </a:extLst>
                </a:gridCol>
                <a:gridCol w="2619698">
                  <a:extLst>
                    <a:ext uri="{9D8B030D-6E8A-4147-A177-3AD203B41FA5}">
                      <a16:colId xmlns:a16="http://schemas.microsoft.com/office/drawing/2014/main" val="3940972839"/>
                    </a:ext>
                  </a:extLst>
                </a:gridCol>
              </a:tblGrid>
              <a:tr h="568729">
                <a:tc>
                  <a:txBody>
                    <a:bodyPr/>
                    <a:lstStyle/>
                    <a:p>
                      <a:r>
                        <a:rPr lang="en-US" sz="1600">
                          <a:solidFill>
                            <a:srgbClr val="032F5E"/>
                          </a:solidFill>
                          <a:latin typeface="Calibri" panose="020F0502020204030204" pitchFamily="34" charset="0"/>
                          <a:ea typeface="Calibri" panose="020F0502020204030204" pitchFamily="34" charset="0"/>
                          <a:cs typeface="Calibri" panose="020F0502020204030204" pitchFamily="34" charset="0"/>
                        </a:rPr>
                        <a:t>MODEL</a:t>
                      </a:r>
                    </a:p>
                  </a:txBody>
                  <a:tcPr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32F5E"/>
                          </a:solidFill>
                          <a:latin typeface="Calibri" panose="020F0502020204030204" pitchFamily="34" charset="0"/>
                          <a:ea typeface="Calibri" panose="020F0502020204030204" pitchFamily="34" charset="0"/>
                          <a:cs typeface="Calibri" panose="020F0502020204030204" pitchFamily="34" charset="0"/>
                        </a:rPr>
                        <a:t>Davies Bouldin Index</a:t>
                      </a:r>
                    </a:p>
                  </a:txBody>
                  <a:tcPr anchor="b"/>
                </a:tc>
                <a:tc>
                  <a:txBody>
                    <a:bodyPr/>
                    <a:lstStyle/>
                    <a:p>
                      <a:r>
                        <a:rPr lang="en-US" sz="1600" b="1" i="0" kern="1200">
                          <a:solidFill>
                            <a:srgbClr val="032F5E"/>
                          </a:solidFill>
                          <a:effectLst/>
                          <a:latin typeface="Calibri" panose="020F0502020204030204" pitchFamily="34" charset="0"/>
                          <a:ea typeface="Calibri" panose="020F0502020204030204" pitchFamily="34" charset="0"/>
                          <a:cs typeface="Calibri" panose="020F0502020204030204" pitchFamily="34" charset="0"/>
                        </a:rPr>
                        <a:t>Silhouette Score </a:t>
                      </a:r>
                      <a:endParaRPr lang="en-US" sz="1600">
                        <a:solidFill>
                          <a:srgbClr val="032F5E"/>
                        </a:solidFill>
                        <a:latin typeface="Calibri" panose="020F0502020204030204" pitchFamily="34" charset="0"/>
                        <a:ea typeface="Calibri" panose="020F0502020204030204" pitchFamily="34" charset="0"/>
                        <a:cs typeface="Calibri" panose="020F0502020204030204" pitchFamily="34" charset="0"/>
                      </a:endParaRPr>
                    </a:p>
                  </a:txBody>
                  <a:tcPr anchor="b"/>
                </a:tc>
                <a:extLst>
                  <a:ext uri="{0D108BD9-81ED-4DB2-BD59-A6C34878D82A}">
                    <a16:rowId xmlns:a16="http://schemas.microsoft.com/office/drawing/2014/main" val="4069487356"/>
                  </a:ext>
                </a:extLst>
              </a:tr>
              <a:tr h="570281">
                <a:tc>
                  <a:txBody>
                    <a:bodyPr/>
                    <a:lstStyle/>
                    <a:p>
                      <a:r>
                        <a:rPr lang="en-US" sz="1600" dirty="0">
                          <a:solidFill>
                            <a:srgbClr val="032F5E"/>
                          </a:solidFill>
                          <a:latin typeface="Calibri" panose="020F0502020204030204" pitchFamily="34" charset="0"/>
                          <a:ea typeface="Calibri" panose="020F0502020204030204" pitchFamily="34" charset="0"/>
                          <a:cs typeface="Calibri" panose="020F0502020204030204" pitchFamily="34" charset="0"/>
                          <a:hlinkClick r:id="rId2" action="ppaction://hlinksldjump"/>
                        </a:rPr>
                        <a:t>K Means</a:t>
                      </a:r>
                      <a:endParaRPr lang="en-US" sz="1600" dirty="0">
                        <a:solidFill>
                          <a:srgbClr val="032F5E"/>
                        </a:solidFill>
                        <a:latin typeface="Calibri" panose="020F0502020204030204" pitchFamily="34" charset="0"/>
                        <a:ea typeface="Calibri" panose="020F0502020204030204" pitchFamily="34" charset="0"/>
                        <a:cs typeface="Calibri" panose="020F0502020204030204" pitchFamily="34" charset="0"/>
                      </a:endParaRPr>
                    </a:p>
                  </a:txBody>
                  <a:tcPr anchor="b"/>
                </a:tc>
                <a:tc>
                  <a:txBody>
                    <a:bodyPr/>
                    <a:lstStyle/>
                    <a:p>
                      <a:r>
                        <a:rPr kumimoji="0" lang="en-US" altLang="en-US" sz="16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1.921984</a:t>
                      </a:r>
                      <a:endParaRPr lang="en-US" sz="16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0960" marR="60960" marT="30480" marB="3048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32F5E"/>
                          </a:solidFill>
                          <a:effectLst/>
                          <a:latin typeface="Calibri" panose="020F0502020204030204" pitchFamily="34" charset="0"/>
                          <a:ea typeface="Calibri" panose="020F0502020204030204" pitchFamily="34" charset="0"/>
                          <a:cs typeface="Calibri" panose="020F0502020204030204" pitchFamily="34" charset="0"/>
                        </a:rPr>
                        <a:t>0.250483</a:t>
                      </a:r>
                    </a:p>
                  </a:txBody>
                  <a:tcPr marL="60960" marR="60960" marT="30480" marB="30480" anchor="b"/>
                </a:tc>
                <a:extLst>
                  <a:ext uri="{0D108BD9-81ED-4DB2-BD59-A6C34878D82A}">
                    <a16:rowId xmlns:a16="http://schemas.microsoft.com/office/drawing/2014/main" val="1567422755"/>
                  </a:ext>
                </a:extLst>
              </a:tr>
              <a:tr h="443882">
                <a:tc>
                  <a:txBody>
                    <a:bodyPr/>
                    <a:lstStyle/>
                    <a:p>
                      <a:r>
                        <a:rPr lang="en-US" sz="1600" dirty="0">
                          <a:solidFill>
                            <a:srgbClr val="032F5E"/>
                          </a:solidFill>
                          <a:latin typeface="Calibri" panose="020F0502020204030204" pitchFamily="34" charset="0"/>
                          <a:ea typeface="Calibri" panose="020F0502020204030204" pitchFamily="34" charset="0"/>
                          <a:cs typeface="Calibri" panose="020F0502020204030204" pitchFamily="34" charset="0"/>
                          <a:hlinkClick r:id="rId3" action="ppaction://hlinksldjump"/>
                        </a:rPr>
                        <a:t>GMM</a:t>
                      </a:r>
                      <a:endParaRPr lang="en-US" sz="1600" dirty="0">
                        <a:solidFill>
                          <a:srgbClr val="032F5E"/>
                        </a:solidFill>
                        <a:latin typeface="Calibri" panose="020F0502020204030204" pitchFamily="34" charset="0"/>
                        <a:ea typeface="Calibri" panose="020F0502020204030204" pitchFamily="34" charset="0"/>
                        <a:cs typeface="Calibri" panose="020F0502020204030204" pitchFamily="34" charset="0"/>
                      </a:endParaRPr>
                    </a:p>
                  </a:txBody>
                  <a:tcPr anchor="b"/>
                </a:tc>
                <a:tc>
                  <a:txBody>
                    <a:bodyPr/>
                    <a:lstStyle/>
                    <a:p>
                      <a:r>
                        <a:rPr kumimoji="0" lang="en-US" altLang="en-US" sz="1600" b="0" i="0" u="none" strike="noStrike" cap="none" normalizeH="0" baseline="0">
                          <a:ln>
                            <a:noFill/>
                          </a:ln>
                          <a:solidFill>
                            <a:srgbClr val="002F5F"/>
                          </a:solidFill>
                          <a:effectLst/>
                          <a:latin typeface="Calibri" panose="020F0502020204030204" pitchFamily="34" charset="0"/>
                          <a:ea typeface="Calibri" panose="020F0502020204030204" pitchFamily="34" charset="0"/>
                          <a:cs typeface="Calibri" panose="020F0502020204030204" pitchFamily="34" charset="0"/>
                        </a:rPr>
                        <a:t>1.562570</a:t>
                      </a:r>
                      <a:endParaRPr lang="en-US" sz="16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0960" marR="60960" marT="30480" marB="30480" anchor="b"/>
                </a:tc>
                <a:tc>
                  <a:txBody>
                    <a:bodyPr/>
                    <a:lstStyle/>
                    <a:p>
                      <a:r>
                        <a:rPr kumimoji="0" lang="en-US" altLang="en-US" sz="1600" b="0" i="0" u="none" strike="noStrike" cap="none" normalizeH="0" baseline="0">
                          <a:ln>
                            <a:noFill/>
                          </a:ln>
                          <a:solidFill>
                            <a:srgbClr val="032F5E"/>
                          </a:solidFill>
                          <a:effectLst/>
                          <a:latin typeface="Calibri" panose="020F0502020204030204" pitchFamily="34" charset="0"/>
                          <a:ea typeface="Calibri" panose="020F0502020204030204" pitchFamily="34" charset="0"/>
                          <a:cs typeface="Calibri" panose="020F0502020204030204" pitchFamily="34" charset="0"/>
                        </a:rPr>
                        <a:t>0.453328</a:t>
                      </a:r>
                      <a:endParaRPr lang="en-US" sz="1600">
                        <a:solidFill>
                          <a:srgbClr val="032F5E"/>
                        </a:solidFill>
                        <a:effectLst/>
                        <a:latin typeface="Calibri" panose="020F0502020204030204" pitchFamily="34" charset="0"/>
                        <a:ea typeface="Calibri" panose="020F0502020204030204" pitchFamily="34" charset="0"/>
                        <a:cs typeface="Calibri" panose="020F0502020204030204" pitchFamily="34" charset="0"/>
                      </a:endParaRPr>
                    </a:p>
                  </a:txBody>
                  <a:tcPr marL="60960" marR="60960" marT="30480" marB="30480" anchor="b"/>
                </a:tc>
                <a:extLst>
                  <a:ext uri="{0D108BD9-81ED-4DB2-BD59-A6C34878D82A}">
                    <a16:rowId xmlns:a16="http://schemas.microsoft.com/office/drawing/2014/main" val="2048977925"/>
                  </a:ext>
                </a:extLst>
              </a:tr>
              <a:tr h="541647">
                <a:tc>
                  <a:txBody>
                    <a:bodyPr/>
                    <a:lstStyle/>
                    <a:p>
                      <a:r>
                        <a:rPr lang="en-US" sz="1600" dirty="0">
                          <a:solidFill>
                            <a:srgbClr val="032F5E"/>
                          </a:solidFill>
                          <a:latin typeface="Calibri" panose="020F0502020204030204" pitchFamily="34" charset="0"/>
                          <a:ea typeface="Calibri" panose="020F0502020204030204" pitchFamily="34" charset="0"/>
                          <a:cs typeface="Calibri" panose="020F0502020204030204" pitchFamily="34" charset="0"/>
                          <a:hlinkClick r:id="rId4" action="ppaction://hlinksldjump"/>
                        </a:rPr>
                        <a:t>DBSCAN</a:t>
                      </a:r>
                      <a:endParaRPr lang="en-US" sz="1600" dirty="0">
                        <a:solidFill>
                          <a:srgbClr val="032F5E"/>
                        </a:solidFill>
                        <a:latin typeface="Calibri" panose="020F0502020204030204" pitchFamily="34" charset="0"/>
                        <a:ea typeface="Calibri" panose="020F0502020204030204" pitchFamily="34" charset="0"/>
                        <a:cs typeface="Calibri" panose="020F0502020204030204" pitchFamily="34" charset="0"/>
                      </a:endParaRPr>
                    </a:p>
                  </a:txBody>
                  <a:tcPr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32F5E"/>
                          </a:solidFill>
                          <a:effectLst/>
                          <a:latin typeface="Calibri" panose="020F0502020204030204" pitchFamily="34" charset="0"/>
                          <a:ea typeface="Calibri" panose="020F0502020204030204" pitchFamily="34" charset="0"/>
                          <a:cs typeface="Calibri" panose="020F0502020204030204" pitchFamily="34" charset="0"/>
                        </a:rPr>
                        <a:t>1.472934</a:t>
                      </a:r>
                    </a:p>
                  </a:txBody>
                  <a:tcPr marL="60960" marR="60960" marT="30480" marB="30480" anchor="b"/>
                </a:tc>
                <a:tc>
                  <a:txBody>
                    <a:bodyPr/>
                    <a:lstStyle/>
                    <a:p>
                      <a:r>
                        <a:rPr lang="en-US" sz="1600" dirty="0">
                          <a:solidFill>
                            <a:srgbClr val="032F5E"/>
                          </a:solidFill>
                          <a:effectLst/>
                          <a:latin typeface="Calibri" panose="020F0502020204030204" pitchFamily="34" charset="0"/>
                          <a:ea typeface="Calibri" panose="020F0502020204030204" pitchFamily="34" charset="0"/>
                          <a:cs typeface="Calibri" panose="020F0502020204030204" pitchFamily="34" charset="0"/>
                        </a:rPr>
                        <a:t>0.572268</a:t>
                      </a:r>
                    </a:p>
                  </a:txBody>
                  <a:tcPr marL="60960" marR="60960" marT="30480" marB="30480" anchor="b"/>
                </a:tc>
                <a:extLst>
                  <a:ext uri="{0D108BD9-81ED-4DB2-BD59-A6C34878D82A}">
                    <a16:rowId xmlns:a16="http://schemas.microsoft.com/office/drawing/2014/main" val="2507315525"/>
                  </a:ext>
                </a:extLst>
              </a:tr>
            </a:tbl>
          </a:graphicData>
        </a:graphic>
      </p:graphicFrame>
      <p:sp>
        <p:nvSpPr>
          <p:cNvPr id="8" name="TextBox 7">
            <a:extLst>
              <a:ext uri="{FF2B5EF4-FFF2-40B4-BE49-F238E27FC236}">
                <a16:creationId xmlns:a16="http://schemas.microsoft.com/office/drawing/2014/main" id="{31C5DC92-B373-5B98-0148-0AF2336D73CE}"/>
              </a:ext>
            </a:extLst>
          </p:cNvPr>
          <p:cNvSpPr txBox="1"/>
          <p:nvPr/>
        </p:nvSpPr>
        <p:spPr>
          <a:xfrm>
            <a:off x="2286000" y="2164080"/>
            <a:ext cx="4572000" cy="369332"/>
          </a:xfrm>
          <a:prstGeom prst="rect">
            <a:avLst/>
          </a:prstGeom>
          <a:noFill/>
        </p:spPr>
        <p:txBody>
          <a:bodyPr wrap="square">
            <a:spAutoFit/>
          </a:bodyPr>
          <a:lstStyle/>
          <a:p>
            <a:pPr marL="0" indent="0" algn="ctr">
              <a:buNone/>
            </a:pPr>
            <a:r>
              <a:rPr lang="en-US" sz="1800" b="1" u="sng" dirty="0">
                <a:solidFill>
                  <a:srgbClr val="EAAB00"/>
                </a:solidFill>
                <a:latin typeface="Calibri" panose="020F0502020204030204" pitchFamily="34" charset="0"/>
                <a:ea typeface="Calibri" panose="020F0502020204030204" pitchFamily="34" charset="0"/>
                <a:cs typeface="Calibri" panose="020F0502020204030204" pitchFamily="34" charset="0"/>
              </a:rPr>
              <a:t>Algorithm Performance</a:t>
            </a:r>
            <a:r>
              <a:rPr lang="en-US" sz="1800" b="1" u="sng" dirty="0">
                <a:solidFill>
                  <a:srgbClr val="EAAB00"/>
                </a:solidFill>
                <a:effectLst/>
                <a:latin typeface="Calibri" panose="020F0502020204030204" pitchFamily="34" charset="0"/>
                <a:ea typeface="Calibri" panose="020F0502020204030204" pitchFamily="34" charset="0"/>
                <a:cs typeface="Calibri" panose="020F0502020204030204" pitchFamily="34" charset="0"/>
              </a:rPr>
              <a:t> </a:t>
            </a:r>
            <a:endParaRPr lang="en-US" sz="1800" b="1" u="sng" dirty="0">
              <a:solidFill>
                <a:srgbClr val="EAAB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680238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4806DCB-F8B4-6B38-A449-585EADF13EE6}"/>
              </a:ext>
            </a:extLst>
          </p:cNvPr>
          <p:cNvSpPr>
            <a:spLocks noGrp="1"/>
          </p:cNvSpPr>
          <p:nvPr>
            <p:ph sz="half" idx="2"/>
          </p:nvPr>
        </p:nvSpPr>
        <p:spPr>
          <a:xfrm>
            <a:off x="289048" y="1446036"/>
            <a:ext cx="8385933" cy="2426168"/>
          </a:xfrm>
        </p:spPr>
        <p:txBody>
          <a:bodyPr/>
          <a:lstStyle/>
          <a:p>
            <a:pPr marL="0" indent="0">
              <a:lnSpc>
                <a:spcPct val="150000"/>
              </a:lnSpc>
              <a:spcBef>
                <a:spcPts val="0"/>
              </a:spcBef>
              <a:buNone/>
            </a:pPr>
            <a:r>
              <a:rPr lang="en-US" sz="2400" b="1" dirty="0">
                <a:solidFill>
                  <a:srgbClr val="EAAB00"/>
                </a:solidFill>
                <a:latin typeface="Calibri" panose="020F0502020204030204" pitchFamily="34" charset="0"/>
                <a:ea typeface="Calibri" panose="020F0502020204030204" pitchFamily="34" charset="0"/>
                <a:cs typeface="Calibri" panose="020F0502020204030204" pitchFamily="34" charset="0"/>
              </a:rPr>
              <a:t>			Conclusion</a:t>
            </a:r>
          </a:p>
          <a:p>
            <a:pPr marL="0" indent="0">
              <a:lnSpc>
                <a:spcPct val="150000"/>
              </a:lnSpc>
              <a:buNone/>
            </a:pPr>
            <a:r>
              <a:rPr lang="en-US" sz="1600" dirty="0">
                <a:latin typeface="Calibri" panose="020F0502020204030204" pitchFamily="34" charset="0"/>
                <a:ea typeface="Calibri" panose="020F0502020204030204" pitchFamily="34" charset="0"/>
                <a:cs typeface="Calibri" panose="020F0502020204030204" pitchFamily="34" charset="0"/>
              </a:rPr>
              <a:t>The clustering analysis provides a separation of customer credit risk levels. By leveraging these clustering techniques, the bank can enhance their risk management practices, leading to more precise customer profiling and targeted strategies for mitigating potential credit risks and optimize loan process.</a:t>
            </a:r>
          </a:p>
        </p:txBody>
      </p:sp>
      <p:sp>
        <p:nvSpPr>
          <p:cNvPr id="5" name="Slide Number Placeholder 4">
            <a:extLst>
              <a:ext uri="{FF2B5EF4-FFF2-40B4-BE49-F238E27FC236}">
                <a16:creationId xmlns:a16="http://schemas.microsoft.com/office/drawing/2014/main" id="{AF1CDCF0-1B76-ABDE-1D43-CC1D7D4F3993}"/>
              </a:ext>
            </a:extLst>
          </p:cNvPr>
          <p:cNvSpPr>
            <a:spLocks noGrp="1"/>
          </p:cNvSpPr>
          <p:nvPr>
            <p:ph type="sldNum" sz="quarter" idx="12"/>
          </p:nvPr>
        </p:nvSpPr>
        <p:spPr/>
        <p:txBody>
          <a:bodyPr/>
          <a:lstStyle/>
          <a:p>
            <a:fld id="{5930B5CD-230D-41EA-8C44-E0031D6C1835}" type="slidenum">
              <a:rPr lang="en-ZA" smtClean="0"/>
              <a:t>49</a:t>
            </a:fld>
            <a:endParaRPr lang="en-ZA"/>
          </a:p>
        </p:txBody>
      </p:sp>
    </p:spTree>
    <p:extLst>
      <p:ext uri="{BB962C8B-B14F-4D97-AF65-F5344CB8AC3E}">
        <p14:creationId xmlns:p14="http://schemas.microsoft.com/office/powerpoint/2010/main" val="3808463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28E72387-0CA8-7C3C-33B9-B4EC73442C06}"/>
              </a:ext>
            </a:extLst>
          </p:cNvPr>
          <p:cNvSpPr>
            <a:spLocks noGrp="1"/>
          </p:cNvSpPr>
          <p:nvPr>
            <p:ph type="title"/>
          </p:nvPr>
        </p:nvSpPr>
        <p:spPr>
          <a:xfrm>
            <a:off x="316414" y="408297"/>
            <a:ext cx="5894104" cy="537703"/>
          </a:xfrm>
        </p:spPr>
        <p:txBody>
          <a:bodyPr>
            <a:noAutofit/>
          </a:bodyPr>
          <a:lstStyle/>
          <a:p>
            <a:r>
              <a:rPr lang="en-US" sz="2800">
                <a:latin typeface="Calibri"/>
                <a:cs typeface="Calibri"/>
              </a:rPr>
              <a:t>Background of Artificial Intelligence</a:t>
            </a:r>
            <a:endParaRPr lang="en-US"/>
          </a:p>
        </p:txBody>
      </p:sp>
      <p:sp>
        <p:nvSpPr>
          <p:cNvPr id="3" name="Slide Number Placeholder 4">
            <a:extLst>
              <a:ext uri="{FF2B5EF4-FFF2-40B4-BE49-F238E27FC236}">
                <a16:creationId xmlns:a16="http://schemas.microsoft.com/office/drawing/2014/main" id="{1A3E021E-ABDE-60E4-8D34-634228DBB4FB}"/>
              </a:ext>
            </a:extLst>
          </p:cNvPr>
          <p:cNvSpPr>
            <a:spLocks noGrp="1"/>
          </p:cNvSpPr>
          <p:nvPr>
            <p:ph type="sldNum" sz="quarter" idx="12"/>
          </p:nvPr>
        </p:nvSpPr>
        <p:spPr>
          <a:xfrm>
            <a:off x="4210650" y="6373160"/>
            <a:ext cx="444776" cy="365125"/>
          </a:xfrm>
        </p:spPr>
        <p:txBody>
          <a:bodyPr/>
          <a:lstStyle/>
          <a:p>
            <a:fld id="{5930B5CD-230D-41EA-8C44-E0031D6C1835}" type="slidenum">
              <a:rPr lang="en-ZA" smtClean="0"/>
              <a:t>5</a:t>
            </a:fld>
            <a:endParaRPr lang="en-ZA"/>
          </a:p>
        </p:txBody>
      </p:sp>
      <p:sp>
        <p:nvSpPr>
          <p:cNvPr id="2" name="TextBox 1">
            <a:extLst>
              <a:ext uri="{FF2B5EF4-FFF2-40B4-BE49-F238E27FC236}">
                <a16:creationId xmlns:a16="http://schemas.microsoft.com/office/drawing/2014/main" id="{F03E410B-A924-B421-E2F7-7D0301EA4DEB}"/>
              </a:ext>
            </a:extLst>
          </p:cNvPr>
          <p:cNvSpPr txBox="1"/>
          <p:nvPr/>
        </p:nvSpPr>
        <p:spPr>
          <a:xfrm>
            <a:off x="422476" y="1198252"/>
            <a:ext cx="5684603"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just" eaLnBrk="0" fontAlgn="base" hangingPunct="0">
              <a:spcBef>
                <a:spcPct val="0"/>
              </a:spcBef>
              <a:spcAft>
                <a:spcPct val="0"/>
              </a:spcAft>
            </a:pPr>
            <a:r>
              <a:rPr lang="en-US" altLang="en-US" sz="1600">
                <a:solidFill>
                  <a:srgbClr val="022E64"/>
                </a:solidFill>
                <a:latin typeface="Calibri"/>
                <a:cs typeface="Arial"/>
              </a:rPr>
              <a:t>Machines were initially created to assist humans with specific tasks due to their speed and precision, but they are naturally unintelligent.</a:t>
            </a:r>
          </a:p>
          <a:p>
            <a:pPr lvl="0" algn="just" eaLnBrk="0" fontAlgn="base" hangingPunct="0">
              <a:spcBef>
                <a:spcPct val="0"/>
              </a:spcBef>
              <a:spcAft>
                <a:spcPct val="0"/>
              </a:spcAft>
            </a:pPr>
            <a:r>
              <a:rPr lang="en-US" altLang="en-US" sz="1600">
                <a:solidFill>
                  <a:srgbClr val="022E64"/>
                </a:solidFill>
                <a:latin typeface="Calibri"/>
                <a:cs typeface="Arial"/>
              </a:rPr>
              <a:t>For machines to optimally assist humans, they need to be capable of thinking, understanding, solving problems, and making decisions.</a:t>
            </a:r>
          </a:p>
          <a:p>
            <a:pPr lvl="0" algn="just" eaLnBrk="0" fontAlgn="base" hangingPunct="0">
              <a:spcBef>
                <a:spcPct val="0"/>
              </a:spcBef>
              <a:spcAft>
                <a:spcPct val="0"/>
              </a:spcAft>
            </a:pPr>
            <a:endParaRPr lang="en-US" altLang="en-US" sz="1600">
              <a:solidFill>
                <a:srgbClr val="022E64"/>
              </a:solidFill>
              <a:latin typeface="Calibri"/>
              <a:cs typeface="Arial"/>
            </a:endParaRPr>
          </a:p>
          <a:p>
            <a:pPr lvl="0" algn="just" eaLnBrk="0" fontAlgn="base" hangingPunct="0">
              <a:spcBef>
                <a:spcPct val="0"/>
              </a:spcBef>
              <a:spcAft>
                <a:spcPct val="0"/>
              </a:spcAft>
            </a:pPr>
            <a:r>
              <a:rPr lang="en-US" altLang="en-US" sz="1600">
                <a:solidFill>
                  <a:srgbClr val="022E64"/>
                </a:solidFill>
                <a:latin typeface="Calibri"/>
                <a:cs typeface="Arial"/>
              </a:rPr>
              <a:t>Alan Turing first questioned whether machines could think in 1955, marking the beginning of </a:t>
            </a:r>
            <a:r>
              <a:rPr lang="en-US" altLang="en-US" sz="1600" b="1">
                <a:solidFill>
                  <a:srgbClr val="022E64"/>
                </a:solidFill>
                <a:latin typeface="Calibri"/>
                <a:cs typeface="Arial"/>
              </a:rPr>
              <a:t>artificial intelligence</a:t>
            </a:r>
            <a:r>
              <a:rPr lang="en-US" altLang="en-US" sz="1600">
                <a:solidFill>
                  <a:srgbClr val="022E64"/>
                </a:solidFill>
                <a:latin typeface="Calibri"/>
                <a:cs typeface="Arial"/>
              </a:rPr>
              <a:t> (AI) history.</a:t>
            </a:r>
          </a:p>
          <a:p>
            <a:pPr algn="just" eaLnBrk="0" fontAlgn="base" hangingPunct="0">
              <a:spcBef>
                <a:spcPct val="0"/>
              </a:spcBef>
              <a:spcAft>
                <a:spcPct val="0"/>
              </a:spcAft>
            </a:pPr>
            <a:endParaRPr lang="en-US" sz="1600">
              <a:solidFill>
                <a:srgbClr val="022E64"/>
              </a:solidFill>
              <a:latin typeface="Calibri"/>
              <a:cs typeface="Arial"/>
            </a:endParaRPr>
          </a:p>
          <a:p>
            <a:pPr algn="just" eaLnBrk="0" fontAlgn="base" hangingPunct="0">
              <a:spcBef>
                <a:spcPct val="0"/>
              </a:spcBef>
              <a:spcAft>
                <a:spcPct val="0"/>
              </a:spcAft>
            </a:pPr>
            <a:r>
              <a:rPr lang="en-US" sz="1600">
                <a:solidFill>
                  <a:srgbClr val="022E64"/>
                </a:solidFill>
                <a:latin typeface="Calibri"/>
                <a:cs typeface="Arial"/>
              </a:rPr>
              <a:t>Artificial Intelligence (AI) is the branch of computer science that deals with creating computer systems capable of performing tasks that typically require human intelligence. ​</a:t>
            </a:r>
          </a:p>
          <a:p>
            <a:pPr algn="just" eaLnBrk="0" fontAlgn="base" hangingPunct="0">
              <a:spcBef>
                <a:spcPct val="0"/>
              </a:spcBef>
              <a:spcAft>
                <a:spcPct val="0"/>
              </a:spcAft>
            </a:pPr>
            <a:r>
              <a:rPr lang="en-US" sz="1600">
                <a:solidFill>
                  <a:srgbClr val="022E64"/>
                </a:solidFill>
                <a:latin typeface="Calibri"/>
                <a:cs typeface="Arial"/>
              </a:rPr>
              <a:t>AI systems are designed to mimic human cognitive functions and can learn and adapt to new information from their environment</a:t>
            </a:r>
            <a:endParaRPr lang="en-US" sz="1600">
              <a:solidFill>
                <a:srgbClr val="000000"/>
              </a:solidFill>
              <a:latin typeface="Calibri"/>
              <a:cs typeface="Arial"/>
            </a:endParaRPr>
          </a:p>
        </p:txBody>
      </p:sp>
      <p:pic>
        <p:nvPicPr>
          <p:cNvPr id="4" name="Picture 3" descr="A robot with a black background&#10;&#10;Description automatically generated">
            <a:extLst>
              <a:ext uri="{FF2B5EF4-FFF2-40B4-BE49-F238E27FC236}">
                <a16:creationId xmlns:a16="http://schemas.microsoft.com/office/drawing/2014/main" id="{952FFB63-66FF-CFB3-C4D6-B027E52F0B49}"/>
              </a:ext>
            </a:extLst>
          </p:cNvPr>
          <p:cNvPicPr>
            <a:picLocks noChangeAspect="1"/>
          </p:cNvPicPr>
          <p:nvPr/>
        </p:nvPicPr>
        <p:blipFill rotWithShape="1">
          <a:blip r:embed="rId2"/>
          <a:srcRect l="-1887" t="4002" r="1677" b="48"/>
          <a:stretch/>
        </p:blipFill>
        <p:spPr>
          <a:xfrm>
            <a:off x="4938382" y="3107440"/>
            <a:ext cx="5805887" cy="3627241"/>
          </a:xfrm>
          <a:prstGeom prst="rect">
            <a:avLst/>
          </a:prstGeom>
        </p:spPr>
      </p:pic>
      <p:pic>
        <p:nvPicPr>
          <p:cNvPr id="15" name="Picture 14" descr="A robot hand pointing at something&#10;&#10;Description automatically generated">
            <a:extLst>
              <a:ext uri="{FF2B5EF4-FFF2-40B4-BE49-F238E27FC236}">
                <a16:creationId xmlns:a16="http://schemas.microsoft.com/office/drawing/2014/main" id="{3A4ADDC8-A107-97CE-F17B-4D2E7FA375FA}"/>
              </a:ext>
            </a:extLst>
          </p:cNvPr>
          <p:cNvPicPr>
            <a:picLocks noChangeAspect="1"/>
          </p:cNvPicPr>
          <p:nvPr/>
        </p:nvPicPr>
        <p:blipFill>
          <a:blip r:embed="rId3"/>
          <a:stretch>
            <a:fillRect/>
          </a:stretch>
        </p:blipFill>
        <p:spPr>
          <a:xfrm rot="16200000">
            <a:off x="5651752" y="882581"/>
            <a:ext cx="4544893" cy="2445416"/>
          </a:xfrm>
          <a:prstGeom prst="rect">
            <a:avLst/>
          </a:prstGeom>
        </p:spPr>
      </p:pic>
    </p:spTree>
    <p:extLst>
      <p:ext uri="{BB962C8B-B14F-4D97-AF65-F5344CB8AC3E}">
        <p14:creationId xmlns:p14="http://schemas.microsoft.com/office/powerpoint/2010/main" val="598874766"/>
      </p:ext>
    </p:extLst>
  </p:cSld>
  <p:clrMapOvr>
    <a:masterClrMapping/>
  </p:clrMapOvr>
  <p:transition spd="med">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B14D6-7CE6-2023-CD60-83B87A0C91AF}"/>
              </a:ext>
            </a:extLst>
          </p:cNvPr>
          <p:cNvSpPr>
            <a:spLocks noGrp="1"/>
          </p:cNvSpPr>
          <p:nvPr>
            <p:ph type="title"/>
          </p:nvPr>
        </p:nvSpPr>
        <p:spPr>
          <a:xfrm>
            <a:off x="116553" y="111760"/>
            <a:ext cx="7561006" cy="492106"/>
          </a:xfrm>
        </p:spPr>
        <p:txBody>
          <a:bodyPr>
            <a:noAutofit/>
          </a:bodyPr>
          <a:lstStyle/>
          <a:p>
            <a:r>
              <a:rPr lang="en-US" sz="2800" dirty="0">
                <a:latin typeface="Calibri"/>
                <a:ea typeface="Calibri" panose="020F0502020204030204" pitchFamily="34" charset="0"/>
                <a:cs typeface="Calibri"/>
              </a:rPr>
              <a:t>Scenario 8 – Marketing Strategy For Credit Cards</a:t>
            </a:r>
            <a:endParaRPr lang="en-US" sz="2800"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08CE741-D7A6-82CB-F2E1-C80B24953E5B}"/>
              </a:ext>
            </a:extLst>
          </p:cNvPr>
          <p:cNvSpPr>
            <a:spLocks noGrp="1"/>
          </p:cNvSpPr>
          <p:nvPr>
            <p:ph sz="half" idx="1"/>
          </p:nvPr>
        </p:nvSpPr>
        <p:spPr>
          <a:xfrm>
            <a:off x="223520" y="603866"/>
            <a:ext cx="8544560" cy="1548665"/>
          </a:xfrm>
        </p:spPr>
        <p:txBody>
          <a:bodyPr/>
          <a:lstStyle/>
          <a:p>
            <a:pPr marL="0" indent="0">
              <a:buNone/>
            </a:pPr>
            <a:r>
              <a:rPr lang="en-US" sz="1600" dirty="0">
                <a:effectLst/>
                <a:latin typeface="Calibri" panose="020F0502020204030204" pitchFamily="34" charset="0"/>
                <a:ea typeface="Calibri" panose="020F0502020204030204" pitchFamily="34" charset="0"/>
                <a:cs typeface="Calibri" panose="020F0502020204030204" pitchFamily="34" charset="0"/>
              </a:rPr>
              <a:t>Segmenting credit card customers into several groups according to customer behavior</a:t>
            </a:r>
            <a:r>
              <a:rPr lang="en-US" sz="1600" i="0" dirty="0">
                <a:effectLst/>
                <a:latin typeface="Calibri" panose="020F0502020204030204" pitchFamily="34" charset="0"/>
                <a:ea typeface="Calibri" panose="020F0502020204030204" pitchFamily="34" charset="0"/>
                <a:cs typeface="Calibri" panose="020F0502020204030204" pitchFamily="34" charset="0"/>
              </a:rPr>
              <a:t> to get an effective and efficient credit card marketing strategy. </a:t>
            </a:r>
            <a:r>
              <a:rPr lang="en-US" sz="1600" dirty="0">
                <a:effectLst/>
                <a:latin typeface="Calibri" panose="020F0502020204030204" pitchFamily="34" charset="0"/>
                <a:ea typeface="Calibri" panose="020F0502020204030204" pitchFamily="34" charset="0"/>
                <a:cs typeface="Calibri" panose="020F0502020204030204" pitchFamily="34" charset="0"/>
              </a:rPr>
              <a:t>Here, instead of creating different strategies for individual customers, the bank can make different strategies or offers, one for each group. This will reduce the effort as well as the time.</a:t>
            </a:r>
          </a:p>
          <a:p>
            <a:pPr marL="0" indent="0">
              <a:buNone/>
            </a:pPr>
            <a:r>
              <a:rPr lang="en-US" sz="1600" i="0" dirty="0">
                <a:effectLst/>
                <a:latin typeface="Calibri" panose="020F0502020204030204" pitchFamily="34" charset="0"/>
                <a:ea typeface="Calibri" panose="020F0502020204030204" pitchFamily="34" charset="0"/>
                <a:cs typeface="Calibri" panose="020F0502020204030204" pitchFamily="34" charset="0"/>
              </a:rPr>
              <a:t>The </a:t>
            </a:r>
            <a:r>
              <a:rPr lang="en-US" sz="1600" b="1" i="0" dirty="0">
                <a:effectLst/>
                <a:latin typeface="Calibri" panose="020F0502020204030204" pitchFamily="34" charset="0"/>
                <a:ea typeface="Calibri" panose="020F0502020204030204" pitchFamily="34" charset="0"/>
                <a:cs typeface="Calibri" panose="020F0502020204030204" pitchFamily="34" charset="0"/>
              </a:rPr>
              <a:t>dataset</a:t>
            </a:r>
            <a:r>
              <a:rPr lang="en-US" sz="1600" i="0" dirty="0">
                <a:effectLst/>
                <a:latin typeface="Calibri" panose="020F0502020204030204" pitchFamily="34" charset="0"/>
                <a:ea typeface="Calibri" panose="020F0502020204030204" pitchFamily="34" charset="0"/>
                <a:cs typeface="Calibri" panose="020F0502020204030204" pitchFamily="34" charset="0"/>
              </a:rPr>
              <a:t> used contains the usage behavior of over 8000 credit card users for six months with features like balance, credit limit, purchases, minimum payment, tenure etc.</a:t>
            </a:r>
            <a:endParaRPr lang="en-US" sz="1600" b="1" dirty="0">
              <a:solidFill>
                <a:srgbClr val="FFC000"/>
              </a:solidFill>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245448F6-8C92-4F71-37E6-150B15EFE369}"/>
              </a:ext>
            </a:extLst>
          </p:cNvPr>
          <p:cNvSpPr>
            <a:spLocks noGrp="1"/>
          </p:cNvSpPr>
          <p:nvPr>
            <p:ph type="sldNum" sz="quarter" idx="12"/>
          </p:nvPr>
        </p:nvSpPr>
        <p:spPr/>
        <p:txBody>
          <a:bodyPr/>
          <a:lstStyle/>
          <a:p>
            <a:fld id="{5930B5CD-230D-41EA-8C44-E0031D6C1835}" type="slidenum">
              <a:rPr lang="en-ZA" smtClean="0"/>
              <a:t>50</a:t>
            </a:fld>
            <a:endParaRPr lang="en-ZA"/>
          </a:p>
        </p:txBody>
      </p:sp>
      <p:graphicFrame>
        <p:nvGraphicFramePr>
          <p:cNvPr id="7" name="Table 6">
            <a:extLst>
              <a:ext uri="{FF2B5EF4-FFF2-40B4-BE49-F238E27FC236}">
                <a16:creationId xmlns:a16="http://schemas.microsoft.com/office/drawing/2014/main" id="{159700BA-0284-3C3E-B933-613DBBD3BDDA}"/>
              </a:ext>
            </a:extLst>
          </p:cNvPr>
          <p:cNvGraphicFramePr>
            <a:graphicFrameLocks noGrp="1"/>
          </p:cNvGraphicFramePr>
          <p:nvPr>
            <p:extLst>
              <p:ext uri="{D42A27DB-BD31-4B8C-83A1-F6EECF244321}">
                <p14:modId xmlns:p14="http://schemas.microsoft.com/office/powerpoint/2010/main" val="3009942746"/>
              </p:ext>
            </p:extLst>
          </p:nvPr>
        </p:nvGraphicFramePr>
        <p:xfrm>
          <a:off x="771831" y="2664626"/>
          <a:ext cx="7483780" cy="1766818"/>
        </p:xfrm>
        <a:graphic>
          <a:graphicData uri="http://schemas.openxmlformats.org/drawingml/2006/table">
            <a:tbl>
              <a:tblPr firstRow="1" bandRow="1">
                <a:tableStyleId>{5C22544A-7EE6-4342-B048-85BDC9FD1C3A}</a:tableStyleId>
              </a:tblPr>
              <a:tblGrid>
                <a:gridCol w="1727026">
                  <a:extLst>
                    <a:ext uri="{9D8B030D-6E8A-4147-A177-3AD203B41FA5}">
                      <a16:colId xmlns:a16="http://schemas.microsoft.com/office/drawing/2014/main" val="774727255"/>
                    </a:ext>
                  </a:extLst>
                </a:gridCol>
                <a:gridCol w="3077649">
                  <a:extLst>
                    <a:ext uri="{9D8B030D-6E8A-4147-A177-3AD203B41FA5}">
                      <a16:colId xmlns:a16="http://schemas.microsoft.com/office/drawing/2014/main" val="2628482975"/>
                    </a:ext>
                  </a:extLst>
                </a:gridCol>
                <a:gridCol w="2679105">
                  <a:extLst>
                    <a:ext uri="{9D8B030D-6E8A-4147-A177-3AD203B41FA5}">
                      <a16:colId xmlns:a16="http://schemas.microsoft.com/office/drawing/2014/main" val="3940972839"/>
                    </a:ext>
                  </a:extLst>
                </a:gridCol>
              </a:tblGrid>
              <a:tr h="546400">
                <a:tc>
                  <a:txBody>
                    <a:bodyPr/>
                    <a:lstStyle/>
                    <a:p>
                      <a:r>
                        <a:rPr lang="en-US" sz="1600">
                          <a:solidFill>
                            <a:srgbClr val="032F5E"/>
                          </a:solidFill>
                          <a:latin typeface="Calibri" panose="020F0502020204030204" pitchFamily="34" charset="0"/>
                          <a:ea typeface="Calibri" panose="020F0502020204030204" pitchFamily="34" charset="0"/>
                          <a:cs typeface="Calibri" panose="020F0502020204030204" pitchFamily="34" charset="0"/>
                        </a:rPr>
                        <a:t>MODEL</a:t>
                      </a:r>
                    </a:p>
                  </a:txBody>
                  <a:tcPr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32F5E"/>
                          </a:solidFill>
                          <a:latin typeface="Calibri" panose="020F0502020204030204" pitchFamily="34" charset="0"/>
                          <a:ea typeface="Calibri" panose="020F0502020204030204" pitchFamily="34" charset="0"/>
                          <a:cs typeface="Calibri" panose="020F0502020204030204" pitchFamily="34" charset="0"/>
                        </a:rPr>
                        <a:t>Davies Bouldin Index</a:t>
                      </a:r>
                    </a:p>
                  </a:txBody>
                  <a:tcPr anchor="b"/>
                </a:tc>
                <a:tc>
                  <a:txBody>
                    <a:bodyPr/>
                    <a:lstStyle/>
                    <a:p>
                      <a:r>
                        <a:rPr lang="en-US" sz="1600" b="1" i="0" kern="1200">
                          <a:solidFill>
                            <a:srgbClr val="032F5E"/>
                          </a:solidFill>
                          <a:effectLst/>
                          <a:latin typeface="Calibri" panose="020F0502020204030204" pitchFamily="34" charset="0"/>
                          <a:ea typeface="Calibri" panose="020F0502020204030204" pitchFamily="34" charset="0"/>
                          <a:cs typeface="Calibri" panose="020F0502020204030204" pitchFamily="34" charset="0"/>
                        </a:rPr>
                        <a:t>Silhouette Score </a:t>
                      </a:r>
                      <a:endParaRPr lang="en-US" sz="1600">
                        <a:solidFill>
                          <a:srgbClr val="032F5E"/>
                        </a:solidFill>
                        <a:latin typeface="Calibri" panose="020F0502020204030204" pitchFamily="34" charset="0"/>
                        <a:ea typeface="Calibri" panose="020F0502020204030204" pitchFamily="34" charset="0"/>
                        <a:cs typeface="Calibri" panose="020F0502020204030204" pitchFamily="34" charset="0"/>
                      </a:endParaRPr>
                    </a:p>
                  </a:txBody>
                  <a:tcPr anchor="b"/>
                </a:tc>
                <a:extLst>
                  <a:ext uri="{0D108BD9-81ED-4DB2-BD59-A6C34878D82A}">
                    <a16:rowId xmlns:a16="http://schemas.microsoft.com/office/drawing/2014/main" val="4069487356"/>
                  </a:ext>
                </a:extLst>
              </a:tr>
              <a:tr h="406806">
                <a:tc>
                  <a:txBody>
                    <a:bodyPr/>
                    <a:lstStyle/>
                    <a:p>
                      <a:r>
                        <a:rPr lang="en-US" sz="1600" dirty="0">
                          <a:solidFill>
                            <a:srgbClr val="032F5E"/>
                          </a:solidFill>
                          <a:latin typeface="Calibri" panose="020F0502020204030204" pitchFamily="34" charset="0"/>
                          <a:ea typeface="Calibri" panose="020F0502020204030204" pitchFamily="34" charset="0"/>
                          <a:cs typeface="Calibri" panose="020F0502020204030204" pitchFamily="34" charset="0"/>
                          <a:hlinkClick r:id="rId2" action="ppaction://hlinksldjump"/>
                        </a:rPr>
                        <a:t>K Means</a:t>
                      </a:r>
                      <a:endParaRPr lang="en-US" sz="1600" dirty="0">
                        <a:solidFill>
                          <a:srgbClr val="032F5E"/>
                        </a:solidFill>
                        <a:latin typeface="Calibri" panose="020F0502020204030204" pitchFamily="34" charset="0"/>
                        <a:ea typeface="Calibri" panose="020F0502020204030204" pitchFamily="34" charset="0"/>
                        <a:cs typeface="Calibri" panose="020F0502020204030204" pitchFamily="34" charset="0"/>
                      </a:endParaRPr>
                    </a:p>
                  </a:txBody>
                  <a:tcPr anchor="b"/>
                </a:tc>
                <a:tc>
                  <a:txBody>
                    <a:bodyPr/>
                    <a:lstStyle/>
                    <a:p>
                      <a:r>
                        <a:rPr lang="en-US" sz="1600">
                          <a:solidFill>
                            <a:srgbClr val="032F5E"/>
                          </a:solidFill>
                          <a:effectLst/>
                          <a:latin typeface="Calibri" panose="020F0502020204030204" pitchFamily="34" charset="0"/>
                          <a:ea typeface="Calibri" panose="020F0502020204030204" pitchFamily="34" charset="0"/>
                          <a:cs typeface="Calibri" panose="020F0502020204030204" pitchFamily="34" charset="0"/>
                        </a:rPr>
                        <a:t>0.801000</a:t>
                      </a:r>
                    </a:p>
                  </a:txBody>
                  <a:tcPr marL="60960" marR="60960" marT="30480" marB="30480" anchor="b"/>
                </a:tc>
                <a:tc>
                  <a:txBody>
                    <a:bodyPr/>
                    <a:lstStyle/>
                    <a:p>
                      <a:r>
                        <a:rPr lang="en-US" sz="1600">
                          <a:solidFill>
                            <a:srgbClr val="032F5E"/>
                          </a:solidFill>
                          <a:effectLst/>
                          <a:latin typeface="Calibri" panose="020F0502020204030204" pitchFamily="34" charset="0"/>
                          <a:ea typeface="Calibri" panose="020F0502020204030204" pitchFamily="34" charset="0"/>
                          <a:cs typeface="Calibri" panose="020F0502020204030204" pitchFamily="34" charset="0"/>
                        </a:rPr>
                        <a:t>0.608000</a:t>
                      </a:r>
                    </a:p>
                  </a:txBody>
                  <a:tcPr marL="60960" marR="60960" marT="30480" marB="30480" anchor="b"/>
                </a:tc>
                <a:extLst>
                  <a:ext uri="{0D108BD9-81ED-4DB2-BD59-A6C34878D82A}">
                    <a16:rowId xmlns:a16="http://schemas.microsoft.com/office/drawing/2014/main" val="1567422755"/>
                  </a:ext>
                </a:extLst>
              </a:tr>
              <a:tr h="406806">
                <a:tc>
                  <a:txBody>
                    <a:bodyPr/>
                    <a:lstStyle/>
                    <a:p>
                      <a:r>
                        <a:rPr lang="en-US" sz="1600" dirty="0">
                          <a:solidFill>
                            <a:srgbClr val="032F5E"/>
                          </a:solidFill>
                          <a:latin typeface="Calibri" panose="020F0502020204030204" pitchFamily="34" charset="0"/>
                          <a:ea typeface="Calibri" panose="020F0502020204030204" pitchFamily="34" charset="0"/>
                          <a:cs typeface="Calibri" panose="020F0502020204030204" pitchFamily="34" charset="0"/>
                          <a:hlinkClick r:id="rId3" action="ppaction://hlinksldjump"/>
                        </a:rPr>
                        <a:t>GMM</a:t>
                      </a:r>
                      <a:endParaRPr lang="en-US" sz="1600" dirty="0">
                        <a:solidFill>
                          <a:srgbClr val="032F5E"/>
                        </a:solidFill>
                        <a:latin typeface="Calibri" panose="020F0502020204030204" pitchFamily="34" charset="0"/>
                        <a:ea typeface="Calibri" panose="020F0502020204030204" pitchFamily="34" charset="0"/>
                        <a:cs typeface="Calibri" panose="020F0502020204030204" pitchFamily="34" charset="0"/>
                      </a:endParaRPr>
                    </a:p>
                  </a:txBody>
                  <a:tcPr anchor="b"/>
                </a:tc>
                <a:tc>
                  <a:txBody>
                    <a:bodyPr/>
                    <a:lstStyle/>
                    <a:p>
                      <a:r>
                        <a:rPr lang="en-US" sz="1600">
                          <a:solidFill>
                            <a:srgbClr val="032F5E"/>
                          </a:solidFill>
                          <a:effectLst/>
                          <a:latin typeface="Calibri" panose="020F0502020204030204" pitchFamily="34" charset="0"/>
                          <a:ea typeface="Calibri" panose="020F0502020204030204" pitchFamily="34" charset="0"/>
                          <a:cs typeface="Calibri" panose="020F0502020204030204" pitchFamily="34" charset="0"/>
                        </a:rPr>
                        <a:t>0.863000</a:t>
                      </a:r>
                    </a:p>
                  </a:txBody>
                  <a:tcPr marL="60960" marR="60960" marT="30480" marB="30480" anchor="b"/>
                </a:tc>
                <a:tc>
                  <a:txBody>
                    <a:bodyPr/>
                    <a:lstStyle/>
                    <a:p>
                      <a:r>
                        <a:rPr lang="en-US" sz="1600">
                          <a:solidFill>
                            <a:srgbClr val="032F5E"/>
                          </a:solidFill>
                          <a:effectLst/>
                          <a:latin typeface="Calibri" panose="020F0502020204030204" pitchFamily="34" charset="0"/>
                          <a:ea typeface="Calibri" panose="020F0502020204030204" pitchFamily="34" charset="0"/>
                          <a:cs typeface="Calibri" panose="020F0502020204030204" pitchFamily="34" charset="0"/>
                        </a:rPr>
                        <a:t>0.388000</a:t>
                      </a:r>
                    </a:p>
                  </a:txBody>
                  <a:tcPr marL="60960" marR="60960" marT="30480" marB="30480" anchor="b"/>
                </a:tc>
                <a:extLst>
                  <a:ext uri="{0D108BD9-81ED-4DB2-BD59-A6C34878D82A}">
                    <a16:rowId xmlns:a16="http://schemas.microsoft.com/office/drawing/2014/main" val="2048977925"/>
                  </a:ext>
                </a:extLst>
              </a:tr>
              <a:tr h="406806">
                <a:tc>
                  <a:txBody>
                    <a:bodyPr/>
                    <a:lstStyle/>
                    <a:p>
                      <a:r>
                        <a:rPr lang="en-US" sz="1600" dirty="0">
                          <a:solidFill>
                            <a:srgbClr val="032F5E"/>
                          </a:solidFill>
                          <a:latin typeface="Calibri" panose="020F0502020204030204" pitchFamily="34" charset="0"/>
                          <a:ea typeface="Calibri" panose="020F0502020204030204" pitchFamily="34" charset="0"/>
                          <a:cs typeface="Calibri" panose="020F0502020204030204" pitchFamily="34" charset="0"/>
                          <a:hlinkClick r:id="rId4" action="ppaction://hlinksldjump"/>
                        </a:rPr>
                        <a:t>DBSCAN</a:t>
                      </a:r>
                      <a:endParaRPr lang="en-US" sz="1600" dirty="0">
                        <a:solidFill>
                          <a:srgbClr val="032F5E"/>
                        </a:solidFill>
                        <a:latin typeface="Calibri" panose="020F0502020204030204" pitchFamily="34" charset="0"/>
                        <a:ea typeface="Calibri" panose="020F0502020204030204" pitchFamily="34" charset="0"/>
                        <a:cs typeface="Calibri" panose="020F0502020204030204" pitchFamily="34" charset="0"/>
                      </a:endParaRPr>
                    </a:p>
                  </a:txBody>
                  <a:tcPr anchor="b"/>
                </a:tc>
                <a:tc>
                  <a:txBody>
                    <a:bodyPr/>
                    <a:lstStyle/>
                    <a:p>
                      <a:r>
                        <a:rPr lang="en-US" sz="1600">
                          <a:solidFill>
                            <a:srgbClr val="032F5E"/>
                          </a:solidFill>
                          <a:effectLst/>
                          <a:latin typeface="Calibri" panose="020F0502020204030204" pitchFamily="34" charset="0"/>
                          <a:ea typeface="Calibri" panose="020F0502020204030204" pitchFamily="34" charset="0"/>
                          <a:cs typeface="Calibri" panose="020F0502020204030204" pitchFamily="34" charset="0"/>
                        </a:rPr>
                        <a:t>1.287000</a:t>
                      </a:r>
                    </a:p>
                  </a:txBody>
                  <a:tcPr marL="60960" marR="60960" marT="30480" marB="30480" anchor="b"/>
                </a:tc>
                <a:tc>
                  <a:txBody>
                    <a:bodyPr/>
                    <a:lstStyle/>
                    <a:p>
                      <a:r>
                        <a:rPr lang="en-US" sz="1600" dirty="0">
                          <a:solidFill>
                            <a:srgbClr val="032F5E"/>
                          </a:solidFill>
                          <a:effectLst/>
                          <a:latin typeface="Calibri" panose="020F0502020204030204" pitchFamily="34" charset="0"/>
                          <a:ea typeface="Calibri" panose="020F0502020204030204" pitchFamily="34" charset="0"/>
                          <a:cs typeface="Calibri" panose="020F0502020204030204" pitchFamily="34" charset="0"/>
                        </a:rPr>
                        <a:t>0.803000</a:t>
                      </a:r>
                    </a:p>
                  </a:txBody>
                  <a:tcPr marL="60960" marR="60960" marT="30480" marB="30480" anchor="b"/>
                </a:tc>
                <a:extLst>
                  <a:ext uri="{0D108BD9-81ED-4DB2-BD59-A6C34878D82A}">
                    <a16:rowId xmlns:a16="http://schemas.microsoft.com/office/drawing/2014/main" val="2507315525"/>
                  </a:ext>
                </a:extLst>
              </a:tr>
            </a:tbl>
          </a:graphicData>
        </a:graphic>
      </p:graphicFrame>
      <p:sp>
        <p:nvSpPr>
          <p:cNvPr id="8" name="Content Placeholder 7">
            <a:extLst>
              <a:ext uri="{FF2B5EF4-FFF2-40B4-BE49-F238E27FC236}">
                <a16:creationId xmlns:a16="http://schemas.microsoft.com/office/drawing/2014/main" id="{36AA0004-129E-2BC9-F9D6-BCC03EEF14CC}"/>
              </a:ext>
            </a:extLst>
          </p:cNvPr>
          <p:cNvSpPr>
            <a:spLocks noGrp="1"/>
          </p:cNvSpPr>
          <p:nvPr>
            <p:ph sz="half" idx="2"/>
          </p:nvPr>
        </p:nvSpPr>
        <p:spPr>
          <a:xfrm>
            <a:off x="223520" y="4672095"/>
            <a:ext cx="8544560" cy="1548665"/>
          </a:xfrm>
        </p:spPr>
        <p:txBody>
          <a:bodyPr/>
          <a:lstStyle/>
          <a:p>
            <a:pPr marL="0" indent="0">
              <a:buNone/>
            </a:pPr>
            <a:r>
              <a:rPr lang="en-US" sz="1600" b="0" dirty="0">
                <a:solidFill>
                  <a:srgbClr val="002F5F"/>
                </a:solidFill>
                <a:effectLst/>
                <a:latin typeface="Calibri" panose="020F0502020204030204" pitchFamily="34" charset="0"/>
                <a:ea typeface="Calibri" panose="020F0502020204030204" pitchFamily="34" charset="0"/>
                <a:cs typeface="Calibri" panose="020F0502020204030204" pitchFamily="34" charset="0"/>
              </a:rPr>
              <a:t>The table above shows that the K-Means algorithm has the lowest Davies-Bouldin index compared to the other two algorithms, </a:t>
            </a:r>
            <a:r>
              <a:rPr lang="en-US" sz="1600" dirty="0">
                <a:solidFill>
                  <a:srgbClr val="002F5F"/>
                </a:solidFill>
                <a:latin typeface="Calibri" panose="020F0502020204030204" pitchFamily="34" charset="0"/>
                <a:ea typeface="Calibri" panose="020F0502020204030204" pitchFamily="34" charset="0"/>
                <a:cs typeface="Calibri" panose="020F0502020204030204" pitchFamily="34" charset="0"/>
              </a:rPr>
              <a:t>which implies </a:t>
            </a:r>
            <a:r>
              <a:rPr lang="en-US" sz="1600" b="0" dirty="0">
                <a:solidFill>
                  <a:srgbClr val="002F5F"/>
                </a:solidFill>
                <a:effectLst/>
                <a:latin typeface="Calibri" panose="020F0502020204030204" pitchFamily="34" charset="0"/>
                <a:ea typeface="Calibri" panose="020F0502020204030204" pitchFamily="34" charset="0"/>
                <a:cs typeface="Calibri" panose="020F0502020204030204" pitchFamily="34" charset="0"/>
              </a:rPr>
              <a:t>K-Means has the decent clustering quality compared to the other two algorithms. </a:t>
            </a:r>
            <a:r>
              <a:rPr lang="en-US" sz="1600" dirty="0">
                <a:solidFill>
                  <a:srgbClr val="002F5F"/>
                </a:solidFill>
                <a:latin typeface="Calibri" panose="020F0502020204030204" pitchFamily="34" charset="0"/>
                <a:ea typeface="Calibri" panose="020F0502020204030204" pitchFamily="34" charset="0"/>
                <a:cs typeface="Calibri" panose="020F0502020204030204" pitchFamily="34" charset="0"/>
              </a:rPr>
              <a:t>B</a:t>
            </a:r>
            <a:r>
              <a:rPr lang="en-US" sz="1600" b="0" dirty="0">
                <a:solidFill>
                  <a:srgbClr val="002F5F"/>
                </a:solidFill>
                <a:effectLst/>
                <a:latin typeface="Calibri" panose="020F0502020204030204" pitchFamily="34" charset="0"/>
                <a:ea typeface="Calibri" panose="020F0502020204030204" pitchFamily="34" charset="0"/>
                <a:cs typeface="Calibri" panose="020F0502020204030204" pitchFamily="34" charset="0"/>
              </a:rPr>
              <a:t>y silhouette score, K-Means has the second highest silhouette score. It </a:t>
            </a:r>
            <a:r>
              <a:rPr lang="en-US" sz="1600" dirty="0">
                <a:solidFill>
                  <a:srgbClr val="002F5F"/>
                </a:solidFill>
                <a:latin typeface="Calibri" panose="020F0502020204030204" pitchFamily="34" charset="0"/>
                <a:ea typeface="Calibri" panose="020F0502020204030204" pitchFamily="34" charset="0"/>
                <a:cs typeface="Calibri" panose="020F0502020204030204" pitchFamily="34" charset="0"/>
              </a:rPr>
              <a:t>can be concluded that </a:t>
            </a:r>
            <a:r>
              <a:rPr lang="en-US" sz="1600" b="0" dirty="0">
                <a:solidFill>
                  <a:srgbClr val="002F5F"/>
                </a:solidFill>
                <a:effectLst/>
                <a:latin typeface="Calibri" panose="020F0502020204030204" pitchFamily="34" charset="0"/>
                <a:ea typeface="Calibri" panose="020F0502020204030204" pitchFamily="34" charset="0"/>
                <a:cs typeface="Calibri" panose="020F0502020204030204" pitchFamily="34" charset="0"/>
              </a:rPr>
              <a:t>K-Means has the best clustering quality of the three algorithms</a:t>
            </a:r>
            <a:r>
              <a:rPr lang="en-US" sz="1600" dirty="0">
                <a:solidFill>
                  <a:srgbClr val="002F5F"/>
                </a:solidFill>
                <a:latin typeface="Calibri" panose="020F0502020204030204" pitchFamily="34" charset="0"/>
                <a:ea typeface="Calibri" panose="020F0502020204030204" pitchFamily="34" charset="0"/>
                <a:cs typeface="Calibri" panose="020F0502020204030204" pitchFamily="34" charset="0"/>
              </a:rPr>
              <a:t> </a:t>
            </a:r>
            <a:r>
              <a:rPr lang="en-US" sz="1600" b="0" dirty="0">
                <a:solidFill>
                  <a:srgbClr val="002F5F"/>
                </a:solidFill>
                <a:effectLst/>
                <a:latin typeface="Calibri" panose="020F0502020204030204" pitchFamily="34" charset="0"/>
                <a:ea typeface="Calibri" panose="020F0502020204030204" pitchFamily="34" charset="0"/>
                <a:cs typeface="Calibri" panose="020F0502020204030204" pitchFamily="34" charset="0"/>
              </a:rPr>
              <a:t>due to the lowest Davies-Bouldin index value.</a:t>
            </a:r>
          </a:p>
        </p:txBody>
      </p:sp>
      <p:sp>
        <p:nvSpPr>
          <p:cNvPr id="6" name="TextBox 5">
            <a:extLst>
              <a:ext uri="{FF2B5EF4-FFF2-40B4-BE49-F238E27FC236}">
                <a16:creationId xmlns:a16="http://schemas.microsoft.com/office/drawing/2014/main" id="{20E31322-F95A-C90B-5457-20A20A3BEBB8}"/>
              </a:ext>
            </a:extLst>
          </p:cNvPr>
          <p:cNvSpPr txBox="1"/>
          <p:nvPr/>
        </p:nvSpPr>
        <p:spPr>
          <a:xfrm>
            <a:off x="2207260" y="2329155"/>
            <a:ext cx="4577080" cy="369332"/>
          </a:xfrm>
          <a:prstGeom prst="rect">
            <a:avLst/>
          </a:prstGeom>
          <a:noFill/>
        </p:spPr>
        <p:txBody>
          <a:bodyPr wrap="square">
            <a:spAutoFit/>
          </a:bodyPr>
          <a:lstStyle/>
          <a:p>
            <a:pPr marL="0" indent="0" algn="ctr">
              <a:buNone/>
            </a:pPr>
            <a:r>
              <a:rPr lang="en-US" sz="1800" b="1" u="sng" dirty="0">
                <a:solidFill>
                  <a:srgbClr val="EAAB00"/>
                </a:solidFill>
                <a:latin typeface="Calibri" panose="020F0502020204030204" pitchFamily="34" charset="0"/>
                <a:ea typeface="Calibri" panose="020F0502020204030204" pitchFamily="34" charset="0"/>
                <a:cs typeface="Calibri" panose="020F0502020204030204" pitchFamily="34" charset="0"/>
              </a:rPr>
              <a:t>Algorithm Performance</a:t>
            </a:r>
            <a:r>
              <a:rPr lang="en-US" sz="1800" b="1" u="sng" dirty="0">
                <a:solidFill>
                  <a:srgbClr val="EAAB00"/>
                </a:solidFill>
                <a:effectLst/>
                <a:latin typeface="Calibri" panose="020F0502020204030204" pitchFamily="34" charset="0"/>
                <a:ea typeface="Calibri" panose="020F0502020204030204" pitchFamily="34" charset="0"/>
                <a:cs typeface="Calibri" panose="020F0502020204030204" pitchFamily="34" charset="0"/>
              </a:rPr>
              <a:t> </a:t>
            </a:r>
            <a:endParaRPr lang="en-US" sz="1800" b="1" u="sng" dirty="0">
              <a:solidFill>
                <a:srgbClr val="EAAB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59233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7BEC99-C5D3-7AEA-88C8-422A419742C3}"/>
              </a:ext>
            </a:extLst>
          </p:cNvPr>
          <p:cNvSpPr>
            <a:spLocks noGrp="1"/>
          </p:cNvSpPr>
          <p:nvPr>
            <p:ph sz="half" idx="2"/>
          </p:nvPr>
        </p:nvSpPr>
        <p:spPr>
          <a:xfrm>
            <a:off x="486909" y="1358844"/>
            <a:ext cx="8343859" cy="2476038"/>
          </a:xfrm>
        </p:spPr>
        <p:txBody>
          <a:bodyPr lIns="91440" tIns="45720" rIns="91440" bIns="45720" anchor="t"/>
          <a:lstStyle/>
          <a:p>
            <a:pPr marL="0" indent="0">
              <a:buNone/>
            </a:pPr>
            <a:r>
              <a:rPr lang="en-US" b="1" dirty="0">
                <a:solidFill>
                  <a:srgbClr val="EAAB00"/>
                </a:solidFill>
                <a:latin typeface="Calibri"/>
                <a:ea typeface="Calibri"/>
                <a:cs typeface="Calibri"/>
              </a:rPr>
              <a:t>			</a:t>
            </a:r>
          </a:p>
          <a:p>
            <a:pPr marL="0" indent="0">
              <a:buNone/>
            </a:pPr>
            <a:r>
              <a:rPr lang="en-US" b="1" dirty="0">
                <a:solidFill>
                  <a:srgbClr val="EAAB00"/>
                </a:solidFill>
                <a:latin typeface="Calibri"/>
                <a:ea typeface="Calibri"/>
                <a:cs typeface="Calibri"/>
              </a:rPr>
              <a:t>			Conclusion</a:t>
            </a:r>
          </a:p>
          <a:p>
            <a:pPr marL="0" indent="0" algn="just">
              <a:buNone/>
            </a:pPr>
            <a:r>
              <a:rPr lang="en-US" sz="1800" kern="100" dirty="0">
                <a:highlight>
                  <a:srgbClr val="FFFFFF"/>
                </a:highlight>
                <a:latin typeface="Calibri"/>
                <a:ea typeface="Aptos" panose="020B0004020202020204" pitchFamily="34" charset="0"/>
                <a:cs typeface="Poppins"/>
              </a:rPr>
              <a:t>This will help the bank</a:t>
            </a:r>
            <a:r>
              <a:rPr lang="en-US" sz="1800" kern="100" dirty="0">
                <a:effectLst/>
                <a:highlight>
                  <a:srgbClr val="FFFFFF"/>
                </a:highlight>
                <a:latin typeface="Calibri"/>
                <a:ea typeface="Aptos" panose="020B0004020202020204" pitchFamily="34" charset="0"/>
                <a:cs typeface="Poppins"/>
              </a:rPr>
              <a:t> in tailoring their products, services to meet the specific needs and preferences of different customer groups as regarding Credit Cards, thereby enhancing their service delivery, profitability and operational efficiency.</a:t>
            </a:r>
            <a:endParaRPr lang="en-US" sz="1800" kern="100" dirty="0">
              <a:effectLst/>
              <a:latin typeface="Calibri"/>
              <a:ea typeface="Aptos" panose="020B0004020202020204" pitchFamily="34" charset="0"/>
              <a:cs typeface="Poppins"/>
            </a:endParaRPr>
          </a:p>
          <a:p>
            <a:pPr marL="0" indent="0">
              <a:buNone/>
            </a:pPr>
            <a:endParaRPr lang="en-US" sz="1800" b="1" dirty="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170EC6E4-7218-8094-62CD-2FEBA1DC4E0F}"/>
              </a:ext>
            </a:extLst>
          </p:cNvPr>
          <p:cNvSpPr>
            <a:spLocks noGrp="1"/>
          </p:cNvSpPr>
          <p:nvPr>
            <p:ph type="sldNum" sz="quarter" idx="12"/>
          </p:nvPr>
        </p:nvSpPr>
        <p:spPr/>
        <p:txBody>
          <a:bodyPr/>
          <a:lstStyle/>
          <a:p>
            <a:fld id="{5930B5CD-230D-41EA-8C44-E0031D6C1835}" type="slidenum">
              <a:rPr lang="en-ZA" smtClean="0"/>
              <a:t>51</a:t>
            </a:fld>
            <a:endParaRPr lang="en-ZA"/>
          </a:p>
        </p:txBody>
      </p:sp>
    </p:spTree>
    <p:extLst>
      <p:ext uri="{BB962C8B-B14F-4D97-AF65-F5344CB8AC3E}">
        <p14:creationId xmlns:p14="http://schemas.microsoft.com/office/powerpoint/2010/main" val="23588586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92446-8620-BF9D-7238-9C92CD97148E}"/>
              </a:ext>
            </a:extLst>
          </p:cNvPr>
          <p:cNvSpPr>
            <a:spLocks noGrp="1"/>
          </p:cNvSpPr>
          <p:nvPr>
            <p:ph type="title"/>
          </p:nvPr>
        </p:nvSpPr>
        <p:spPr>
          <a:xfrm>
            <a:off x="-640" y="101571"/>
            <a:ext cx="5297989" cy="541742"/>
          </a:xfrm>
        </p:spPr>
        <p:txBody>
          <a:bodyPr>
            <a:normAutofit/>
          </a:bodyPr>
          <a:lstStyle/>
          <a:p>
            <a:r>
              <a:rPr lang="en-US">
                <a:latin typeface="Calibri"/>
                <a:cs typeface="Calibri"/>
              </a:rPr>
              <a:t>K Means Clustering</a:t>
            </a:r>
          </a:p>
        </p:txBody>
      </p:sp>
      <p:sp>
        <p:nvSpPr>
          <p:cNvPr id="3" name="Content Placeholder 2">
            <a:extLst>
              <a:ext uri="{FF2B5EF4-FFF2-40B4-BE49-F238E27FC236}">
                <a16:creationId xmlns:a16="http://schemas.microsoft.com/office/drawing/2014/main" id="{BDE1A528-9FB1-5CE6-2A39-713F12FF20AE}"/>
              </a:ext>
            </a:extLst>
          </p:cNvPr>
          <p:cNvSpPr>
            <a:spLocks noGrp="1"/>
          </p:cNvSpPr>
          <p:nvPr>
            <p:ph sz="half" idx="1"/>
          </p:nvPr>
        </p:nvSpPr>
        <p:spPr>
          <a:xfrm>
            <a:off x="239486" y="707965"/>
            <a:ext cx="8534400" cy="1628301"/>
          </a:xfrm>
        </p:spPr>
        <p:txBody>
          <a:bodyPr lIns="91440" tIns="45720" rIns="91440" bIns="45720" anchor="t"/>
          <a:lstStyle/>
          <a:p>
            <a:pPr marL="0" indent="0">
              <a:lnSpc>
                <a:spcPct val="107000"/>
              </a:lnSpc>
              <a:spcBef>
                <a:spcPts val="0"/>
              </a:spcBef>
              <a:spcAft>
                <a:spcPts val="600"/>
              </a:spcAft>
              <a:buNone/>
            </a:pPr>
            <a:r>
              <a:rPr lang="en-US" sz="1600" dirty="0">
                <a:solidFill>
                  <a:schemeClr val="tx2"/>
                </a:solidFill>
                <a:latin typeface="Calibri" panose="020F0502020204030204" pitchFamily="34" charset="0"/>
                <a:ea typeface="Calibri" panose="020F0502020204030204" pitchFamily="34" charset="0"/>
                <a:cs typeface="Calibri" panose="020F0502020204030204" pitchFamily="34" charset="0"/>
              </a:rPr>
              <a:t>K means Clustering is a centroid-based algorithm, it groups the closest data points to form a cluster, and each cluster is associated with a centroid.</a:t>
            </a:r>
            <a:r>
              <a:rPr lang="en-US" sz="1600" spc="19" dirty="0">
                <a:solidFill>
                  <a:schemeClr val="tx2"/>
                </a:solidFill>
                <a:highlight>
                  <a:srgbClr val="FFFFFF"/>
                </a:highlight>
                <a:latin typeface="Calibri" panose="020F0502020204030204" pitchFamily="34" charset="0"/>
                <a:ea typeface="Calibri" panose="020F0502020204030204" pitchFamily="34" charset="0"/>
                <a:cs typeface="Calibri" panose="020F0502020204030204" pitchFamily="34" charset="0"/>
              </a:rPr>
              <a:t> Based on the number of clusters, </a:t>
            </a:r>
            <a:r>
              <a:rPr lang="en-US" sz="1600" i="1" spc="19" dirty="0">
                <a:solidFill>
                  <a:schemeClr val="tx2"/>
                </a:solidFill>
                <a:highlight>
                  <a:srgbClr val="FFFFFF"/>
                </a:highlight>
                <a:latin typeface="Calibri" panose="020F0502020204030204" pitchFamily="34" charset="0"/>
                <a:ea typeface="Calibri" panose="020F0502020204030204" pitchFamily="34" charset="0"/>
                <a:cs typeface="Calibri" panose="020F0502020204030204" pitchFamily="34" charset="0"/>
              </a:rPr>
              <a:t>k</a:t>
            </a:r>
            <a:r>
              <a:rPr lang="en-US" sz="1600" spc="19" dirty="0">
                <a:solidFill>
                  <a:schemeClr val="tx2"/>
                </a:solidFill>
                <a:highlight>
                  <a:srgbClr val="FFFFFF"/>
                </a:highlight>
                <a:latin typeface="Calibri" panose="020F0502020204030204" pitchFamily="34" charset="0"/>
                <a:ea typeface="Calibri" panose="020F0502020204030204" pitchFamily="34" charset="0"/>
                <a:cs typeface="Calibri" panose="020F0502020204030204" pitchFamily="34" charset="0"/>
              </a:rPr>
              <a:t> centroids is initialized. </a:t>
            </a:r>
            <a:r>
              <a:rPr lang="en-US" sz="1600" kern="100" spc="19" dirty="0">
                <a:solidFill>
                  <a:schemeClr val="tx2"/>
                </a:solidFill>
                <a:highlight>
                  <a:srgbClr val="FFFFFF"/>
                </a:highlight>
                <a:latin typeface="Calibri" panose="020F0502020204030204" pitchFamily="34" charset="0"/>
                <a:ea typeface="Calibri" panose="020F0502020204030204" pitchFamily="34" charset="0"/>
                <a:cs typeface="Calibri" panose="020F0502020204030204" pitchFamily="34" charset="0"/>
              </a:rPr>
              <a:t>The data points are then assigned to the closest centroid and a cluster is formed. The centroids are then updated, and the data points are reassigned, the process goes on iteratively until convergence.</a:t>
            </a:r>
            <a:endParaRPr lang="en-US" sz="1600" spc="19" dirty="0">
              <a:solidFill>
                <a:schemeClr val="tx2"/>
              </a:solidFill>
              <a:highlight>
                <a:srgbClr val="FFFFFF"/>
              </a:highlight>
              <a:latin typeface="Calibri" panose="020F0502020204030204" pitchFamily="34" charset="0"/>
              <a:ea typeface="Calibri" panose="020F0502020204030204" pitchFamily="34" charset="0"/>
              <a:cs typeface="Calibri" panose="020F0502020204030204" pitchFamily="34" charset="0"/>
            </a:endParaRPr>
          </a:p>
          <a:p>
            <a:pPr marL="0" indent="0">
              <a:lnSpc>
                <a:spcPct val="107000"/>
              </a:lnSpc>
              <a:spcBef>
                <a:spcPts val="0"/>
              </a:spcBef>
              <a:spcAft>
                <a:spcPts val="600"/>
              </a:spcAft>
              <a:buNone/>
            </a:pPr>
            <a:endParaRPr lang="en-US" sz="1600" kern="100"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marL="0" indent="0">
              <a:lnSpc>
                <a:spcPct val="107000"/>
              </a:lnSpc>
              <a:spcBef>
                <a:spcPts val="0"/>
              </a:spcBef>
              <a:spcAft>
                <a:spcPts val="600"/>
              </a:spcAft>
              <a:buNone/>
            </a:pPr>
            <a:endParaRPr lang="en-US" sz="1600" kern="100" dirty="0">
              <a:solidFill>
                <a:schemeClr val="tx2"/>
              </a:solidFill>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48E9A8A4-5881-E531-5BC6-479FD53638EA}"/>
              </a:ext>
            </a:extLst>
          </p:cNvPr>
          <p:cNvSpPr>
            <a:spLocks noGrp="1"/>
          </p:cNvSpPr>
          <p:nvPr>
            <p:ph type="sldNum" sz="quarter" idx="12"/>
          </p:nvPr>
        </p:nvSpPr>
        <p:spPr/>
        <p:txBody>
          <a:bodyPr/>
          <a:lstStyle/>
          <a:p>
            <a:fld id="{5930B5CD-230D-41EA-8C44-E0031D6C1835}" type="slidenum">
              <a:rPr lang="en-ZA" smtClean="0"/>
              <a:t>52</a:t>
            </a:fld>
            <a:endParaRPr lang="en-ZA"/>
          </a:p>
        </p:txBody>
      </p:sp>
      <p:pic>
        <p:nvPicPr>
          <p:cNvPr id="1026" name="Picture 2">
            <a:extLst>
              <a:ext uri="{FF2B5EF4-FFF2-40B4-BE49-F238E27FC236}">
                <a16:creationId xmlns:a16="http://schemas.microsoft.com/office/drawing/2014/main" id="{7ED625A7-75EE-8FEB-F07A-99CECCB14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7713" y="2002971"/>
            <a:ext cx="5040346" cy="405859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3">
            <a:extLst>
              <a:ext uri="{FF2B5EF4-FFF2-40B4-BE49-F238E27FC236}">
                <a16:creationId xmlns:a16="http://schemas.microsoft.com/office/drawing/2014/main" id="{1D65176B-EFBF-6323-8583-7D29F4801CCC}"/>
              </a:ext>
            </a:extLst>
          </p:cNvPr>
          <p:cNvSpPr txBox="1">
            <a:spLocks/>
          </p:cNvSpPr>
          <p:nvPr/>
        </p:nvSpPr>
        <p:spPr>
          <a:xfrm>
            <a:off x="370114" y="2162095"/>
            <a:ext cx="4032827" cy="4347562"/>
          </a:xfrm>
        </p:spPr>
        <p:txBody>
          <a:bodyPr lIns="91440" tIns="45720" rIns="91440" bIns="45720" anchor="t">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rgbClr val="032F5E"/>
                </a:solidFill>
                <a:latin typeface="Frutiger LT 45 Light" panose="020B0403030504020204" pitchFamily="34"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rgbClr val="032F5E"/>
                </a:solidFill>
                <a:latin typeface="Frutiger LT 45 Light" panose="020B0403030504020204"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032F5E"/>
                </a:solidFill>
                <a:latin typeface="Frutiger LT 45 Light" panose="020B0403030504020204" pitchFamily="34"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rgbClr val="032F5E"/>
                </a:solidFill>
                <a:latin typeface="Frutiger LT 45 Light" panose="020B0403030504020204"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032F5E"/>
                </a:solidFill>
                <a:latin typeface="Frutiger LT 45 Light" panose="020B0403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600" b="1" dirty="0">
                <a:solidFill>
                  <a:srgbClr val="EAAB00"/>
                </a:solidFill>
                <a:latin typeface="Calibri"/>
                <a:cs typeface="Calibri"/>
              </a:rPr>
              <a:t>Weaknesses of k-means Clustering</a:t>
            </a:r>
          </a:p>
          <a:p>
            <a:pPr marL="285750" indent="-285750">
              <a:buFont typeface="Wingdings" panose="05000000000000000000" pitchFamily="2" charset="2"/>
              <a:buChar char="ü"/>
            </a:pPr>
            <a:r>
              <a:rPr lang="en-US" sz="1600" kern="100" dirty="0">
                <a:latin typeface="Calibri"/>
                <a:ea typeface="Calibri" panose="020F0502020204030204" pitchFamily="34" charset="0"/>
                <a:cs typeface="Calibri"/>
              </a:rPr>
              <a:t>The number of clusters (K) needs to be specified in advance</a:t>
            </a:r>
            <a:endParaRPr lang="en-US" sz="1600" dirty="0">
              <a:latin typeface="Calibri"/>
              <a:ea typeface="Calibri" panose="020F0502020204030204" pitchFamily="34" charset="0"/>
              <a:cs typeface="Calibri"/>
            </a:endParaRPr>
          </a:p>
          <a:p>
            <a:pPr marL="285750" indent="-285750">
              <a:buFont typeface="Wingdings" panose="05000000000000000000" pitchFamily="2" charset="2"/>
              <a:buChar char="ü"/>
            </a:pPr>
            <a:r>
              <a:rPr lang="en-US" sz="1600" kern="100" dirty="0">
                <a:latin typeface="Calibri"/>
                <a:ea typeface="Calibri" panose="020F0502020204030204" pitchFamily="34" charset="0"/>
                <a:cs typeface="Calibri"/>
              </a:rPr>
              <a:t>The clusters created are mostly </a:t>
            </a:r>
            <a:r>
              <a:rPr lang="en-US" sz="1600" kern="100" dirty="0">
                <a:solidFill>
                  <a:srgbClr val="002F5F"/>
                </a:solidFill>
                <a:latin typeface="Calibri"/>
                <a:ea typeface="Calibri" panose="020F0502020204030204" pitchFamily="34" charset="0"/>
                <a:cs typeface="Calibri"/>
              </a:rPr>
              <a:t>spherical</a:t>
            </a:r>
            <a:r>
              <a:rPr lang="en-US" sz="1600" kern="100" dirty="0">
                <a:latin typeface="Calibri"/>
                <a:ea typeface="Calibri" panose="020F0502020204030204" pitchFamily="34" charset="0"/>
                <a:cs typeface="Calibri"/>
              </a:rPr>
              <a:t>, this is because k means assumes that clusters are spherical.</a:t>
            </a:r>
            <a:endParaRPr lang="en-US" sz="1600" dirty="0">
              <a:latin typeface="Calibri"/>
              <a:ea typeface="Calibri" panose="020F0502020204030204" pitchFamily="34" charset="0"/>
              <a:cs typeface="Calibri"/>
            </a:endParaRPr>
          </a:p>
          <a:p>
            <a:pPr marL="285750" indent="-285750">
              <a:buFont typeface="Wingdings" panose="05000000000000000000" pitchFamily="2" charset="2"/>
              <a:buChar char="ü"/>
            </a:pPr>
            <a:r>
              <a:rPr lang="en-US" sz="1600" kern="100" dirty="0">
                <a:latin typeface="Calibri"/>
                <a:ea typeface="Calibri" panose="020F0502020204030204" pitchFamily="34" charset="0"/>
                <a:cs typeface="Calibri"/>
              </a:rPr>
              <a:t>Convergence to local optimum.</a:t>
            </a:r>
          </a:p>
          <a:p>
            <a:pPr marL="0" indent="0">
              <a:buNone/>
            </a:pPr>
            <a:r>
              <a:rPr lang="en-US" sz="1600" b="1" dirty="0">
                <a:solidFill>
                  <a:srgbClr val="EAAB00"/>
                </a:solidFill>
                <a:latin typeface="Calibri"/>
                <a:ea typeface="Calibri" panose="020F0502020204030204" pitchFamily="34" charset="0"/>
                <a:cs typeface="Calibri"/>
              </a:rPr>
              <a:t>Associated Use Risks</a:t>
            </a:r>
            <a:endParaRPr lang="en-US" sz="1600" dirty="0">
              <a:solidFill>
                <a:srgbClr val="000000"/>
              </a:solidFill>
              <a:latin typeface="Calibri"/>
              <a:ea typeface="Calibri" panose="020F0502020204030204" pitchFamily="34" charset="0"/>
              <a:cs typeface="Calibri"/>
            </a:endParaRPr>
          </a:p>
          <a:p>
            <a:pPr>
              <a:buFont typeface="Wingdings,Sans-Serif"/>
              <a:buChar char="ü"/>
            </a:pPr>
            <a:r>
              <a:rPr lang="en-US" sz="1600" dirty="0">
                <a:latin typeface="Calibri"/>
                <a:ea typeface="Calibri" panose="020F0502020204030204" pitchFamily="34" charset="0"/>
                <a:cs typeface="Calibri"/>
              </a:rPr>
              <a:t>Choosing an incorrect K can result in poor clustering performance and misleading insights.</a:t>
            </a:r>
            <a:endParaRPr lang="en-US" sz="1600" dirty="0">
              <a:solidFill>
                <a:srgbClr val="000000"/>
              </a:solidFill>
              <a:latin typeface="Calibri"/>
              <a:ea typeface="Calibri" panose="020F0502020204030204" pitchFamily="34" charset="0"/>
              <a:cs typeface="Calibri"/>
            </a:endParaRPr>
          </a:p>
          <a:p>
            <a:pPr>
              <a:buFont typeface="Wingdings,Sans-Serif"/>
              <a:buChar char="ü"/>
            </a:pPr>
            <a:r>
              <a:rPr lang="en-US" sz="1600" dirty="0">
                <a:latin typeface="Calibri"/>
                <a:ea typeface="Calibri" panose="020F0502020204030204" pitchFamily="34" charset="0"/>
                <a:cs typeface="Calibri"/>
              </a:rPr>
              <a:t>It can lead to incorrect clustering if the data contains elongated or irregularly shaped clusters.</a:t>
            </a:r>
            <a:endParaRPr lang="en-US" sz="1600" dirty="0">
              <a:solidFill>
                <a:srgbClr val="000000"/>
              </a:solidFill>
              <a:latin typeface="Calibri"/>
              <a:ea typeface="Calibri" panose="020F0502020204030204" pitchFamily="34" charset="0"/>
              <a:cs typeface="Calibri"/>
            </a:endParaRPr>
          </a:p>
          <a:p>
            <a:pPr marL="0" indent="0">
              <a:buFont typeface="Wingdings" panose="05000000000000000000" pitchFamily="2" charset="2"/>
              <a:buNone/>
            </a:pP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4" name="Rectangle: Rounded Corners 3">
            <a:hlinkClick r:id="rId3" action="ppaction://hlinksldjump"/>
            <a:extLst>
              <a:ext uri="{FF2B5EF4-FFF2-40B4-BE49-F238E27FC236}">
                <a16:creationId xmlns:a16="http://schemas.microsoft.com/office/drawing/2014/main" id="{AA72F7E9-88B8-FAB4-45FA-FB02B443A6A0}"/>
              </a:ext>
            </a:extLst>
          </p:cNvPr>
          <p:cNvSpPr/>
          <p:nvPr/>
        </p:nvSpPr>
        <p:spPr>
          <a:xfrm>
            <a:off x="6900871" y="6241194"/>
            <a:ext cx="821241" cy="364480"/>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EAAB00"/>
                </a:solidFill>
                <a:latin typeface="Calibri"/>
                <a:ea typeface="Calibri"/>
                <a:cs typeface="Arial"/>
              </a:rPr>
              <a:t>Credit Risk</a:t>
            </a:r>
          </a:p>
        </p:txBody>
      </p:sp>
      <p:sp>
        <p:nvSpPr>
          <p:cNvPr id="7" name="Rectangle: Rounded Corners 6">
            <a:hlinkClick r:id="rId4" action="ppaction://hlinksldjump"/>
            <a:extLst>
              <a:ext uri="{FF2B5EF4-FFF2-40B4-BE49-F238E27FC236}">
                <a16:creationId xmlns:a16="http://schemas.microsoft.com/office/drawing/2014/main" id="{5443EC2E-36E5-5F62-18DC-FDE877063A33}"/>
              </a:ext>
            </a:extLst>
          </p:cNvPr>
          <p:cNvSpPr/>
          <p:nvPr/>
        </p:nvSpPr>
        <p:spPr>
          <a:xfrm>
            <a:off x="7798586" y="6238373"/>
            <a:ext cx="821241" cy="364480"/>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EAAB00"/>
                </a:solidFill>
                <a:latin typeface="Calibri"/>
                <a:ea typeface="Calibri"/>
                <a:cs typeface="Arial"/>
              </a:rPr>
              <a:t>Market Strategy</a:t>
            </a:r>
          </a:p>
        </p:txBody>
      </p:sp>
    </p:spTree>
    <p:extLst>
      <p:ext uri="{BB962C8B-B14F-4D97-AF65-F5344CB8AC3E}">
        <p14:creationId xmlns:p14="http://schemas.microsoft.com/office/powerpoint/2010/main" val="10468603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8E037-9FB8-BFB5-EFDA-A3E7A69A8E2D}"/>
              </a:ext>
            </a:extLst>
          </p:cNvPr>
          <p:cNvSpPr>
            <a:spLocks noGrp="1"/>
          </p:cNvSpPr>
          <p:nvPr>
            <p:ph type="title"/>
          </p:nvPr>
        </p:nvSpPr>
        <p:spPr>
          <a:xfrm>
            <a:off x="-38" y="197395"/>
            <a:ext cx="7753240" cy="543245"/>
          </a:xfrm>
        </p:spPr>
        <p:txBody>
          <a:bodyPr>
            <a:normAutofit/>
          </a:bodyPr>
          <a:lstStyle/>
          <a:p>
            <a:r>
              <a:rPr lang="en-US">
                <a:latin typeface="Calibri"/>
                <a:ea typeface="Calibri" panose="020F0502020204030204" pitchFamily="34" charset="0"/>
                <a:cs typeface="Calibri"/>
              </a:rPr>
              <a:t>Gaussian Mixture Model</a:t>
            </a:r>
            <a:endParaRPr lang="en-US"/>
          </a:p>
        </p:txBody>
      </p:sp>
      <p:sp>
        <p:nvSpPr>
          <p:cNvPr id="3" name="Content Placeholder 2">
            <a:extLst>
              <a:ext uri="{FF2B5EF4-FFF2-40B4-BE49-F238E27FC236}">
                <a16:creationId xmlns:a16="http://schemas.microsoft.com/office/drawing/2014/main" id="{EFA91065-3EDA-72AB-0EDE-C34FD26ADA42}"/>
              </a:ext>
            </a:extLst>
          </p:cNvPr>
          <p:cNvSpPr>
            <a:spLocks noGrp="1"/>
          </p:cNvSpPr>
          <p:nvPr>
            <p:ph idx="1"/>
          </p:nvPr>
        </p:nvSpPr>
        <p:spPr>
          <a:xfrm>
            <a:off x="228600" y="740640"/>
            <a:ext cx="8672861" cy="5561366"/>
          </a:xfrm>
        </p:spPr>
        <p:txBody>
          <a:bodyPr lIns="91440" tIns="45720" rIns="91440" bIns="45720" anchor="t">
            <a:noAutofit/>
          </a:bodyPr>
          <a:lstStyle/>
          <a:p>
            <a:pPr marL="0" indent="0" algn="just">
              <a:lnSpc>
                <a:spcPct val="100000"/>
              </a:lnSpc>
              <a:buNone/>
            </a:pPr>
            <a:r>
              <a:rPr lang="en-US" sz="1600" dirty="0">
                <a:latin typeface="Calibri" panose="020F0502020204030204" pitchFamily="34" charset="0"/>
                <a:ea typeface="Calibri" panose="020F0502020204030204" pitchFamily="34" charset="0"/>
                <a:cs typeface="Calibri" panose="020F0502020204030204" pitchFamily="34" charset="0"/>
              </a:rPr>
              <a:t>Gaussian Mixture Models (GMM) are another type of clustering algorithm that addresses some limitations of K-means, particularly regarding the shape and size of clusters. It models the data as a mixture of several Gaussian distributions or components, each representing a cluster.</a:t>
            </a:r>
            <a:r>
              <a:rPr lang="en-US" sz="1600" dirty="0">
                <a:highlight>
                  <a:srgbClr val="FFFFFF"/>
                </a:highlight>
                <a:latin typeface="Calibri" panose="020F0502020204030204" pitchFamily="34" charset="0"/>
                <a:ea typeface="Calibri" panose="020F0502020204030204" pitchFamily="34" charset="0"/>
                <a:cs typeface="Calibri" panose="020F0502020204030204" pitchFamily="34" charset="0"/>
              </a:rPr>
              <a:t> </a:t>
            </a:r>
            <a:r>
              <a:rPr lang="en-US" sz="1600" spc="19" dirty="0">
                <a:highlight>
                  <a:srgbClr val="FFFFFF"/>
                </a:highlight>
                <a:latin typeface="Calibri" panose="020F0502020204030204" pitchFamily="34" charset="0"/>
                <a:ea typeface="Calibri" panose="020F0502020204030204" pitchFamily="34" charset="0"/>
                <a:cs typeface="Calibri" panose="020F0502020204030204" pitchFamily="34" charset="0"/>
              </a:rPr>
              <a:t>The parameters of the mixture components, such as the means and covariances, are typically estimated using the </a:t>
            </a:r>
            <a:r>
              <a:rPr lang="en-US" sz="1600" spc="19" dirty="0">
                <a:latin typeface="Calibri" panose="020F0502020204030204" pitchFamily="34" charset="0"/>
                <a:ea typeface="Calibri" panose="020F0502020204030204" pitchFamily="34" charset="0"/>
                <a:cs typeface="Calibri" panose="020F0502020204030204" pitchFamily="34" charset="0"/>
              </a:rPr>
              <a:t>Expectation-Maximization (EM) algorithm. </a:t>
            </a:r>
          </a:p>
          <a:p>
            <a:pPr marL="0" indent="0" algn="just">
              <a:buNone/>
            </a:pPr>
            <a:endParaRPr lang="en-US" sz="1600" b="1" kern="100" dirty="0">
              <a:solidFill>
                <a:srgbClr val="EAAB00"/>
              </a:solidFill>
              <a:latin typeface="Calibri" panose="020F0502020204030204" pitchFamily="34" charset="0"/>
              <a:ea typeface="Calibri" panose="020F0502020204030204" pitchFamily="34" charset="0"/>
              <a:cs typeface="Calibri" panose="020F0502020204030204" pitchFamily="34" charset="0"/>
            </a:endParaRPr>
          </a:p>
          <a:p>
            <a:pPr marL="0" indent="0" algn="just">
              <a:lnSpc>
                <a:spcPct val="100000"/>
              </a:lnSpc>
              <a:buNone/>
            </a:pPr>
            <a:r>
              <a:rPr lang="en-US" sz="1600" b="1" kern="100" dirty="0">
                <a:solidFill>
                  <a:srgbClr val="EAAB00"/>
                </a:solidFill>
                <a:latin typeface="Calibri" panose="020F0502020204030204" pitchFamily="34" charset="0"/>
                <a:ea typeface="Calibri" panose="020F0502020204030204" pitchFamily="34" charset="0"/>
                <a:cs typeface="Calibri" panose="020F0502020204030204" pitchFamily="34" charset="0"/>
              </a:rPr>
              <a:t>Advantages Of GMM</a:t>
            </a:r>
            <a:endParaRPr lang="en-US" sz="1600" kern="1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257175" indent="-257175" algn="just">
              <a:lnSpc>
                <a:spcPct val="100000"/>
              </a:lnSpc>
              <a:spcBef>
                <a:spcPts val="0"/>
              </a:spcBef>
              <a:buFont typeface="Wingdings,Sans-Serif"/>
              <a:buChar char=""/>
            </a:pPr>
            <a:r>
              <a:rPr lang="en-US" sz="1600" kern="100" dirty="0">
                <a:latin typeface="Calibri" panose="020F0502020204030204" pitchFamily="34" charset="0"/>
                <a:ea typeface="Calibri" panose="020F0502020204030204" pitchFamily="34" charset="0"/>
                <a:cs typeface="Calibri" panose="020F0502020204030204" pitchFamily="34" charset="0"/>
              </a:rPr>
              <a:t>Flexibility in Cluster Shape</a:t>
            </a:r>
            <a:endParaRPr lang="en-US" sz="1600" kern="1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257175" indent="-257175" algn="just">
              <a:lnSpc>
                <a:spcPct val="100000"/>
              </a:lnSpc>
              <a:spcBef>
                <a:spcPts val="0"/>
              </a:spcBef>
              <a:buFont typeface="Wingdings,Sans-Serif"/>
              <a:buChar char=""/>
            </a:pPr>
            <a:r>
              <a:rPr lang="en-US" sz="1600" kern="100" dirty="0">
                <a:latin typeface="Calibri" panose="020F0502020204030204" pitchFamily="34" charset="0"/>
                <a:ea typeface="Calibri" panose="020F0502020204030204" pitchFamily="34" charset="0"/>
                <a:cs typeface="Calibri" panose="020F0502020204030204" pitchFamily="34" charset="0"/>
              </a:rPr>
              <a:t>Handles Missing Data</a:t>
            </a:r>
            <a:endParaRPr lang="en-US" sz="1600" kern="1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257175" indent="-257175" algn="just">
              <a:lnSpc>
                <a:spcPct val="100000"/>
              </a:lnSpc>
              <a:spcBef>
                <a:spcPts val="0"/>
              </a:spcBef>
              <a:buFont typeface="Wingdings,Sans-Serif"/>
              <a:buChar char=""/>
            </a:pPr>
            <a:r>
              <a:rPr lang="en-US" sz="1600" kern="100" dirty="0">
                <a:latin typeface="Calibri" panose="020F0502020204030204" pitchFamily="34" charset="0"/>
                <a:ea typeface="Calibri" panose="020F0502020204030204" pitchFamily="34" charset="0"/>
                <a:cs typeface="Calibri" panose="020F0502020204030204" pitchFamily="34" charset="0"/>
              </a:rPr>
              <a:t>Handles Complex Data Distributions</a:t>
            </a:r>
            <a:endParaRPr lang="en-US" sz="1600" kern="1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0" indent="0" algn="just">
              <a:lnSpc>
                <a:spcPct val="100000"/>
              </a:lnSpc>
              <a:spcBef>
                <a:spcPts val="0"/>
              </a:spcBef>
              <a:buNone/>
            </a:pPr>
            <a:endParaRPr lang="en-US" sz="1600" b="1" kern="100" dirty="0">
              <a:solidFill>
                <a:srgbClr val="EAAB00"/>
              </a:solidFill>
              <a:latin typeface="Calibri" panose="020F0502020204030204" pitchFamily="34" charset="0"/>
              <a:ea typeface="Calibri" panose="020F0502020204030204" pitchFamily="34" charset="0"/>
              <a:cs typeface="Calibri" panose="020F0502020204030204" pitchFamily="34" charset="0"/>
            </a:endParaRPr>
          </a:p>
          <a:p>
            <a:pPr marL="0" indent="0" algn="just">
              <a:lnSpc>
                <a:spcPct val="100000"/>
              </a:lnSpc>
              <a:spcBef>
                <a:spcPts val="0"/>
              </a:spcBef>
              <a:buNone/>
            </a:pPr>
            <a:endParaRPr lang="en-US" sz="1600" kern="1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4" descr="Gaussian Mixture Models: What are they ...">
            <a:extLst>
              <a:ext uri="{FF2B5EF4-FFF2-40B4-BE49-F238E27FC236}">
                <a16:creationId xmlns:a16="http://schemas.microsoft.com/office/drawing/2014/main" id="{A48C51FD-0025-D1A1-6287-2E0C05710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6314" y="1867065"/>
            <a:ext cx="4645148" cy="406024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hlinkClick r:id="rId4" action="ppaction://hlinksldjump"/>
            <a:extLst>
              <a:ext uri="{FF2B5EF4-FFF2-40B4-BE49-F238E27FC236}">
                <a16:creationId xmlns:a16="http://schemas.microsoft.com/office/drawing/2014/main" id="{02748BDA-AC01-0EFE-BEE8-BF14EDE08578}"/>
              </a:ext>
            </a:extLst>
          </p:cNvPr>
          <p:cNvSpPr/>
          <p:nvPr/>
        </p:nvSpPr>
        <p:spPr>
          <a:xfrm>
            <a:off x="6900871" y="6241194"/>
            <a:ext cx="821241" cy="364480"/>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EAAB00"/>
                </a:solidFill>
                <a:latin typeface="Calibri"/>
                <a:ea typeface="Calibri"/>
                <a:cs typeface="Arial"/>
              </a:rPr>
              <a:t>Credit Risk</a:t>
            </a:r>
          </a:p>
        </p:txBody>
      </p:sp>
      <p:sp>
        <p:nvSpPr>
          <p:cNvPr id="6" name="Rectangle: Rounded Corners 5">
            <a:hlinkClick r:id="rId5" action="ppaction://hlinksldjump"/>
            <a:extLst>
              <a:ext uri="{FF2B5EF4-FFF2-40B4-BE49-F238E27FC236}">
                <a16:creationId xmlns:a16="http://schemas.microsoft.com/office/drawing/2014/main" id="{B7656413-64EE-41BA-7444-47A80A122333}"/>
              </a:ext>
            </a:extLst>
          </p:cNvPr>
          <p:cNvSpPr/>
          <p:nvPr/>
        </p:nvSpPr>
        <p:spPr>
          <a:xfrm>
            <a:off x="7798586" y="6238373"/>
            <a:ext cx="821241" cy="364480"/>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EAAB00"/>
                </a:solidFill>
                <a:latin typeface="Calibri"/>
                <a:ea typeface="Calibri"/>
                <a:cs typeface="Arial"/>
              </a:rPr>
              <a:t>Market Strategy</a:t>
            </a:r>
          </a:p>
        </p:txBody>
      </p:sp>
    </p:spTree>
    <p:extLst>
      <p:ext uri="{BB962C8B-B14F-4D97-AF65-F5344CB8AC3E}">
        <p14:creationId xmlns:p14="http://schemas.microsoft.com/office/powerpoint/2010/main" val="23181064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B1D8F-CCB2-2FD2-0CFD-4864BF43C880}"/>
              </a:ext>
            </a:extLst>
          </p:cNvPr>
          <p:cNvSpPr>
            <a:spLocks noGrp="1"/>
          </p:cNvSpPr>
          <p:nvPr>
            <p:ph type="title"/>
          </p:nvPr>
        </p:nvSpPr>
        <p:spPr>
          <a:xfrm>
            <a:off x="342509" y="134003"/>
            <a:ext cx="1562491" cy="446637"/>
          </a:xfrm>
        </p:spPr>
        <p:txBody>
          <a:bodyPr>
            <a:noAutofit/>
          </a:bodyPr>
          <a:lstStyle/>
          <a:p>
            <a:r>
              <a:rPr lang="en-US" sz="2600">
                <a:latin typeface="Calibri" panose="020F0502020204030204" pitchFamily="34" charset="0"/>
                <a:ea typeface="Calibri" panose="020F0502020204030204" pitchFamily="34" charset="0"/>
                <a:cs typeface="Calibri" panose="020F0502020204030204" pitchFamily="34" charset="0"/>
              </a:rPr>
              <a:t>DBSCAN</a:t>
            </a:r>
          </a:p>
        </p:txBody>
      </p:sp>
      <p:sp>
        <p:nvSpPr>
          <p:cNvPr id="3" name="Content Placeholder 2">
            <a:extLst>
              <a:ext uri="{FF2B5EF4-FFF2-40B4-BE49-F238E27FC236}">
                <a16:creationId xmlns:a16="http://schemas.microsoft.com/office/drawing/2014/main" id="{D64AF28D-E8E4-6D4B-095D-816A5B0AA0EE}"/>
              </a:ext>
            </a:extLst>
          </p:cNvPr>
          <p:cNvSpPr>
            <a:spLocks noGrp="1"/>
          </p:cNvSpPr>
          <p:nvPr>
            <p:ph idx="1"/>
          </p:nvPr>
        </p:nvSpPr>
        <p:spPr>
          <a:xfrm>
            <a:off x="200372" y="716855"/>
            <a:ext cx="8378070" cy="5503906"/>
          </a:xfrm>
        </p:spPr>
        <p:txBody>
          <a:bodyPr lIns="91440" tIns="45720" rIns="91440" bIns="45720" anchor="t"/>
          <a:lstStyle/>
          <a:p>
            <a:pPr marL="0" indent="0">
              <a:buNone/>
            </a:pPr>
            <a:r>
              <a:rPr lang="en-US" sz="1800" dirty="0">
                <a:latin typeface="Calibri"/>
                <a:ea typeface="Calibri"/>
                <a:cs typeface="Calibri"/>
              </a:rPr>
              <a:t>DBSCAN (Density-Based Spatial Clustering of Applications with Noise) is robust to noise or outliers and can identify clusters of varying shapes and sizes. It is well-suited for datasets where the underlying cluster structure is not well-defined or has irregular characteristics. </a:t>
            </a:r>
            <a:endParaRPr lang="en-US" sz="1800" b="1" dirty="0">
              <a:latin typeface="Calibri"/>
              <a:ea typeface="Calibri"/>
              <a:cs typeface="Calibri" panose="020F0502020204030204" pitchFamily="34" charset="0"/>
            </a:endParaRPr>
          </a:p>
          <a:p>
            <a:pPr marL="0" indent="0">
              <a:buNone/>
            </a:pPr>
            <a:endParaRPr lang="en-US" sz="1800" b="1"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800" b="1" dirty="0">
                <a:solidFill>
                  <a:srgbClr val="EAAB00"/>
                </a:solidFill>
                <a:latin typeface="Calibri"/>
                <a:cs typeface="Calibri"/>
              </a:rPr>
              <a:t>KEY PARAMETERS</a:t>
            </a:r>
            <a:endParaRPr lang="en-US" sz="1800" b="1" dirty="0">
              <a:solidFill>
                <a:srgbClr val="EAAB00"/>
              </a:solidFill>
              <a:latin typeface="Calibri"/>
              <a:ea typeface="Calibri"/>
              <a:cs typeface="Calibri"/>
            </a:endParaRPr>
          </a:p>
          <a:p>
            <a:pPr>
              <a:buFont typeface="Wingdings" panose="05000000000000000000" pitchFamily="2" charset="2"/>
              <a:buChar char="ü"/>
            </a:pPr>
            <a:r>
              <a:rPr lang="en-US" sz="1800" b="1" dirty="0">
                <a:latin typeface="Calibri"/>
                <a:ea typeface="Calibri"/>
                <a:cs typeface="Calibri"/>
              </a:rPr>
              <a:t>Eps(epsilon)</a:t>
            </a:r>
            <a:endParaRPr lang="en-US" sz="1800" dirty="0">
              <a:effectLst/>
              <a:latin typeface="Calibri"/>
              <a:ea typeface="Calibri"/>
              <a:cs typeface="Calibri"/>
            </a:endParaRPr>
          </a:p>
          <a:p>
            <a:pPr>
              <a:buFont typeface="Wingdings" panose="05000000000000000000" pitchFamily="2" charset="2"/>
              <a:buChar char="ü"/>
            </a:pPr>
            <a:r>
              <a:rPr lang="en-US" sz="1800" b="1" dirty="0" err="1">
                <a:latin typeface="Calibri"/>
                <a:ea typeface="Calibri"/>
                <a:cs typeface="Calibri"/>
              </a:rPr>
              <a:t>Min_samples</a:t>
            </a:r>
            <a:r>
              <a:rPr lang="en-US" sz="1800" b="1" dirty="0">
                <a:latin typeface="Calibri"/>
                <a:ea typeface="Calibri"/>
                <a:cs typeface="Calibri"/>
              </a:rPr>
              <a:t> </a:t>
            </a:r>
          </a:p>
          <a:p>
            <a:pPr marL="0" indent="0">
              <a:buNone/>
            </a:pPr>
            <a:endParaRPr lang="en-US" sz="1800" b="1" kern="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800" b="1" kern="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800" b="1" dirty="0">
                <a:solidFill>
                  <a:srgbClr val="EAAB00"/>
                </a:solidFill>
                <a:latin typeface="Calibri"/>
                <a:cs typeface="Calibri"/>
              </a:rPr>
              <a:t>DBSCAN Algorithm Steps</a:t>
            </a:r>
            <a:endParaRPr lang="en-US" sz="1800" b="1" dirty="0">
              <a:solidFill>
                <a:srgbClr val="EAAB00"/>
              </a:solidFill>
              <a:latin typeface="Calibri"/>
              <a:ea typeface="Calibri"/>
              <a:cs typeface="Calibri"/>
            </a:endParaRPr>
          </a:p>
          <a:p>
            <a:pPr marL="342900" marR="0" lvl="0" indent="-342900">
              <a:lnSpc>
                <a:spcPct val="107000"/>
              </a:lnSpc>
              <a:spcBef>
                <a:spcPts val="0"/>
              </a:spcBef>
              <a:spcAft>
                <a:spcPts val="0"/>
              </a:spcAft>
              <a:buFont typeface="Wingdings" panose="05000000000000000000" pitchFamily="2" charset="2"/>
              <a:buChar char=""/>
            </a:pPr>
            <a:r>
              <a:rPr lang="en-US" sz="1800" kern="100" dirty="0">
                <a:effectLst/>
                <a:latin typeface="Calibri"/>
                <a:ea typeface="Calibri"/>
                <a:cs typeface="Calibri"/>
              </a:rPr>
              <a:t>Parameter Initialization</a:t>
            </a:r>
          </a:p>
          <a:p>
            <a:pPr marL="342900" indent="-342900">
              <a:lnSpc>
                <a:spcPct val="107000"/>
              </a:lnSpc>
              <a:spcBef>
                <a:spcPts val="0"/>
              </a:spcBef>
              <a:buFont typeface="Wingdings" panose="05000000000000000000" pitchFamily="2" charset="2"/>
              <a:buChar char=""/>
            </a:pPr>
            <a:r>
              <a:rPr lang="en-US" sz="1800" kern="100" dirty="0">
                <a:effectLst/>
                <a:latin typeface="Calibri"/>
                <a:ea typeface="Calibri"/>
                <a:cs typeface="Calibri"/>
              </a:rPr>
              <a:t>Visit Each </a:t>
            </a:r>
            <a:r>
              <a:rPr lang="en-US" sz="1800" kern="100" dirty="0">
                <a:latin typeface="Calibri"/>
                <a:ea typeface="Calibri"/>
                <a:cs typeface="Calibri"/>
              </a:rPr>
              <a:t>Point</a:t>
            </a:r>
          </a:p>
          <a:p>
            <a:pPr marL="342900" marR="0" lvl="0" indent="-342900">
              <a:lnSpc>
                <a:spcPct val="107000"/>
              </a:lnSpc>
              <a:spcBef>
                <a:spcPts val="0"/>
              </a:spcBef>
              <a:spcAft>
                <a:spcPts val="0"/>
              </a:spcAft>
              <a:buFont typeface="Wingdings" panose="05000000000000000000" pitchFamily="2" charset="2"/>
              <a:buChar char=""/>
            </a:pPr>
            <a:r>
              <a:rPr lang="en-US" sz="1800" kern="100" dirty="0">
                <a:latin typeface="Calibri"/>
                <a:ea typeface="Calibri"/>
                <a:cs typeface="Calibri"/>
              </a:rPr>
              <a:t>Cluster</a:t>
            </a:r>
            <a:r>
              <a:rPr lang="en-US" sz="1800" kern="100" dirty="0">
                <a:effectLst/>
                <a:latin typeface="Calibri"/>
                <a:ea typeface="Calibri"/>
                <a:cs typeface="Calibri"/>
              </a:rPr>
              <a:t> Formation</a:t>
            </a:r>
          </a:p>
          <a:p>
            <a:pPr marL="342900" marR="0" lvl="0" indent="-342900">
              <a:lnSpc>
                <a:spcPct val="107000"/>
              </a:lnSpc>
              <a:spcBef>
                <a:spcPts val="0"/>
              </a:spcBef>
              <a:spcAft>
                <a:spcPts val="0"/>
              </a:spcAft>
              <a:buFont typeface="Wingdings" panose="05000000000000000000" pitchFamily="2" charset="2"/>
              <a:buChar char=""/>
            </a:pPr>
            <a:r>
              <a:rPr lang="en-US" sz="1800" kern="100" dirty="0">
                <a:effectLst/>
                <a:latin typeface="Calibri"/>
                <a:ea typeface="Calibri"/>
                <a:cs typeface="Calibri"/>
              </a:rPr>
              <a:t>Identify Noise</a:t>
            </a:r>
            <a:endParaRPr lang="en-US" sz="1800" kern="100" dirty="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07883913-8FA6-A44B-2D1A-37213EDF5954}"/>
              </a:ext>
            </a:extLst>
          </p:cNvPr>
          <p:cNvSpPr>
            <a:spLocks noGrp="1"/>
          </p:cNvSpPr>
          <p:nvPr>
            <p:ph type="sldNum" sz="quarter" idx="12"/>
          </p:nvPr>
        </p:nvSpPr>
        <p:spPr/>
        <p:txBody>
          <a:bodyPr/>
          <a:lstStyle/>
          <a:p>
            <a:fld id="{5930B5CD-230D-41EA-8C44-E0031D6C1835}" type="slidenum">
              <a:rPr lang="en-ZA" smtClean="0"/>
              <a:pPr/>
              <a:t>54</a:t>
            </a:fld>
            <a:endParaRPr lang="en-ZA"/>
          </a:p>
        </p:txBody>
      </p:sp>
      <p:pic>
        <p:nvPicPr>
          <p:cNvPr id="21" name="Picture 20">
            <a:extLst>
              <a:ext uri="{FF2B5EF4-FFF2-40B4-BE49-F238E27FC236}">
                <a16:creationId xmlns:a16="http://schemas.microsoft.com/office/drawing/2014/main" id="{AAC365B8-7965-DABE-1001-6CD5D2A718C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2873" y="1909373"/>
            <a:ext cx="5945158" cy="4311562"/>
          </a:xfrm>
          <a:prstGeom prst="rect">
            <a:avLst/>
          </a:prstGeom>
          <a:noFill/>
          <a:ln>
            <a:noFill/>
          </a:ln>
        </p:spPr>
      </p:pic>
    </p:spTree>
    <p:extLst>
      <p:ext uri="{BB962C8B-B14F-4D97-AF65-F5344CB8AC3E}">
        <p14:creationId xmlns:p14="http://schemas.microsoft.com/office/powerpoint/2010/main" val="6849168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74197C7-A1E9-59AF-13D7-565D1A4BAB34}"/>
              </a:ext>
            </a:extLst>
          </p:cNvPr>
          <p:cNvSpPr>
            <a:spLocks noGrp="1"/>
          </p:cNvSpPr>
          <p:nvPr>
            <p:ph idx="1"/>
          </p:nvPr>
        </p:nvSpPr>
        <p:spPr>
          <a:xfrm>
            <a:off x="195942" y="383457"/>
            <a:ext cx="8406882" cy="6202427"/>
          </a:xfrm>
        </p:spPr>
        <p:txBody>
          <a:bodyPr lIns="91440" tIns="45720" rIns="91440" bIns="45720" anchor="t"/>
          <a:lstStyle/>
          <a:p>
            <a:pPr marL="0" marR="0" indent="0">
              <a:lnSpc>
                <a:spcPct val="107000"/>
              </a:lnSpc>
              <a:spcBef>
                <a:spcPts val="0"/>
              </a:spcBef>
              <a:spcAft>
                <a:spcPts val="800"/>
              </a:spcAft>
              <a:buNone/>
            </a:pPr>
            <a:r>
              <a:rPr lang="en-US" sz="1800" b="1">
                <a:solidFill>
                  <a:srgbClr val="EAAB00"/>
                </a:solidFill>
                <a:latin typeface="Calibri"/>
                <a:cs typeface="Calibri"/>
              </a:rPr>
              <a:t>Weaknesses of DBSCAN</a:t>
            </a:r>
          </a:p>
          <a:p>
            <a:pPr marL="342900" marR="0" lvl="0" indent="-342900">
              <a:lnSpc>
                <a:spcPct val="107000"/>
              </a:lnSpc>
              <a:spcBef>
                <a:spcPts val="0"/>
              </a:spcBef>
              <a:spcAft>
                <a:spcPts val="0"/>
              </a:spcAft>
              <a:buFont typeface="Wingdings" panose="05000000000000000000" pitchFamily="2" charset="2"/>
              <a:buChar char=""/>
            </a:pPr>
            <a:r>
              <a:rPr lang="en-US" sz="1800" kern="0">
                <a:effectLst/>
                <a:latin typeface="Calibri"/>
                <a:ea typeface="Calibri" panose="020F0502020204030204" pitchFamily="34" charset="0"/>
                <a:cs typeface="Calibri"/>
              </a:rPr>
              <a:t>Parameter Sensitivity: The performance of DBSCAN heavily depends on the choice of </a:t>
            </a:r>
            <a:r>
              <a:rPr lang="en-US" sz="1800" kern="0">
                <a:latin typeface="Calibri"/>
                <a:ea typeface="Calibri" panose="020F0502020204030204" pitchFamily="34" charset="0"/>
                <a:cs typeface="Calibri"/>
              </a:rPr>
              <a:t>the parameters.</a:t>
            </a:r>
          </a:p>
          <a:p>
            <a:pPr marL="342900" marR="0" lvl="0" indent="-342900">
              <a:lnSpc>
                <a:spcPct val="107000"/>
              </a:lnSpc>
              <a:spcBef>
                <a:spcPts val="0"/>
              </a:spcBef>
              <a:spcAft>
                <a:spcPts val="0"/>
              </a:spcAft>
              <a:buFont typeface="Wingdings" panose="05000000000000000000" pitchFamily="2" charset="2"/>
              <a:buChar char=""/>
            </a:pPr>
            <a:r>
              <a:rPr lang="en-US" sz="1800" kern="0">
                <a:effectLst/>
                <a:latin typeface="Calibri"/>
                <a:ea typeface="Calibri" panose="020F0502020204030204" pitchFamily="34" charset="0"/>
                <a:cs typeface="Calibri"/>
              </a:rPr>
              <a:t>Computational Complexity: DBSCAN has a higher computational cost, especially for large datasets</a:t>
            </a:r>
            <a:r>
              <a:rPr lang="en-US" sz="1800" kern="0">
                <a:latin typeface="Calibri"/>
                <a:ea typeface="Calibri" panose="020F0502020204030204" pitchFamily="34" charset="0"/>
                <a:cs typeface="Calibri"/>
              </a:rPr>
              <a:t>.</a:t>
            </a:r>
            <a:endParaRPr lang="en-US" sz="1800" kern="0">
              <a:effectLst/>
              <a:latin typeface="Calibri"/>
              <a:ea typeface="Calibri" panose="020F0502020204030204" pitchFamily="34" charset="0"/>
              <a:cs typeface="Calibri"/>
            </a:endParaRPr>
          </a:p>
          <a:p>
            <a:pPr marL="0" marR="0" indent="0">
              <a:lnSpc>
                <a:spcPct val="107000"/>
              </a:lnSpc>
              <a:spcBef>
                <a:spcPts val="0"/>
              </a:spcBef>
              <a:spcAft>
                <a:spcPts val="800"/>
              </a:spcAft>
              <a:buNone/>
            </a:pPr>
            <a:endParaRPr lang="en-US" sz="1800" kern="100">
              <a:latin typeface="Calibri" panose="020F0502020204030204" pitchFamily="34" charset="0"/>
              <a:ea typeface="Calibri" panose="020F0502020204030204" pitchFamily="34" charset="0"/>
              <a:cs typeface="Calibri" panose="020F0502020204030204" pitchFamily="34" charset="0"/>
            </a:endParaRPr>
          </a:p>
          <a:p>
            <a:pPr marL="0" marR="0" indent="0">
              <a:lnSpc>
                <a:spcPct val="107000"/>
              </a:lnSpc>
              <a:spcBef>
                <a:spcPts val="0"/>
              </a:spcBef>
              <a:spcAft>
                <a:spcPts val="800"/>
              </a:spcAft>
              <a:buNone/>
            </a:pPr>
            <a:r>
              <a:rPr lang="en-US" sz="1800" b="1">
                <a:solidFill>
                  <a:srgbClr val="EAAB00"/>
                </a:solidFill>
                <a:latin typeface="Calibri"/>
                <a:cs typeface="Calibri"/>
              </a:rPr>
              <a:t>Advantages of DBSCAN</a:t>
            </a:r>
          </a:p>
          <a:p>
            <a:pPr marL="342900" marR="0" lvl="0" indent="-342900">
              <a:lnSpc>
                <a:spcPct val="107000"/>
              </a:lnSpc>
              <a:spcBef>
                <a:spcPts val="0"/>
              </a:spcBef>
              <a:spcAft>
                <a:spcPts val="0"/>
              </a:spcAft>
              <a:buFont typeface="Wingdings" panose="05000000000000000000" pitchFamily="2" charset="2"/>
              <a:buChar char=""/>
            </a:pPr>
            <a:r>
              <a:rPr lang="en-US" sz="1800" kern="100">
                <a:effectLst/>
                <a:latin typeface="Calibri"/>
                <a:ea typeface="Calibri" panose="020F0502020204030204" pitchFamily="34" charset="0"/>
                <a:cs typeface="Calibri"/>
              </a:rPr>
              <a:t>Detects Arbitrarily Shaped Clusters</a:t>
            </a:r>
          </a:p>
          <a:p>
            <a:pPr marL="342900" lvl="0" indent="-342900">
              <a:lnSpc>
                <a:spcPct val="107000"/>
              </a:lnSpc>
              <a:spcBef>
                <a:spcPts val="0"/>
              </a:spcBef>
              <a:buFont typeface="Wingdings" panose="05000000000000000000" pitchFamily="2" charset="2"/>
              <a:buChar char=""/>
            </a:pPr>
            <a:r>
              <a:rPr lang="en-US" sz="1800" kern="100">
                <a:effectLst/>
                <a:latin typeface="Calibri"/>
                <a:ea typeface="Calibri" panose="020F0502020204030204" pitchFamily="34" charset="0"/>
                <a:cs typeface="Calibri"/>
              </a:rPr>
              <a:t>Robust to Noise and Outliers</a:t>
            </a:r>
          </a:p>
          <a:p>
            <a:pPr marL="342900" lvl="0" indent="-342900">
              <a:lnSpc>
                <a:spcPct val="107000"/>
              </a:lnSpc>
              <a:spcBef>
                <a:spcPts val="0"/>
              </a:spcBef>
              <a:buFont typeface="Wingdings" panose="05000000000000000000" pitchFamily="2" charset="2"/>
              <a:buChar char=""/>
            </a:pPr>
            <a:r>
              <a:rPr lang="en-US" sz="1800" kern="100">
                <a:effectLst/>
                <a:latin typeface="Calibri"/>
                <a:ea typeface="Calibri" panose="020F0502020204030204" pitchFamily="34" charset="0"/>
                <a:cs typeface="Calibri"/>
              </a:rPr>
              <a:t>No Need to Specify Number of Clusters</a:t>
            </a:r>
          </a:p>
          <a:p>
            <a:pPr marL="0" lvl="0" indent="0">
              <a:lnSpc>
                <a:spcPct val="107000"/>
              </a:lnSpc>
              <a:spcBef>
                <a:spcPts val="0"/>
              </a:spcBef>
              <a:buNone/>
            </a:pPr>
            <a:endParaRPr lang="en-US" sz="1800" kern="100">
              <a:effectLst/>
              <a:latin typeface="Calibri" panose="020F0502020204030204" pitchFamily="34" charset="0"/>
              <a:ea typeface="Calibri" panose="020F0502020204030204" pitchFamily="34" charset="0"/>
              <a:cs typeface="Calibri" panose="020F0502020204030204" pitchFamily="34" charset="0"/>
            </a:endParaRPr>
          </a:p>
          <a:p>
            <a:pPr marL="0" lvl="0" indent="0">
              <a:lnSpc>
                <a:spcPct val="107000"/>
              </a:lnSpc>
              <a:spcBef>
                <a:spcPts val="0"/>
              </a:spcBef>
              <a:buNone/>
            </a:pPr>
            <a:endParaRPr lang="en-US" sz="1800" b="1">
              <a:solidFill>
                <a:srgbClr val="EAAB00"/>
              </a:solidFill>
              <a:latin typeface="Calibri"/>
              <a:cs typeface="Calibri"/>
            </a:endParaRPr>
          </a:p>
          <a:p>
            <a:pPr marL="0" indent="0">
              <a:lnSpc>
                <a:spcPct val="107000"/>
              </a:lnSpc>
              <a:spcBef>
                <a:spcPts val="0"/>
              </a:spcBef>
              <a:spcAft>
                <a:spcPts val="800"/>
              </a:spcAft>
              <a:buNone/>
            </a:pPr>
            <a:r>
              <a:rPr lang="en-US" sz="1800" b="1">
                <a:solidFill>
                  <a:srgbClr val="EAAB00"/>
                </a:solidFill>
                <a:latin typeface="Calibri"/>
                <a:cs typeface="Calibri"/>
              </a:rPr>
              <a:t>Performance Evaluation Of Clustering</a:t>
            </a:r>
          </a:p>
          <a:p>
            <a:pPr marL="0" indent="0">
              <a:lnSpc>
                <a:spcPct val="107000"/>
              </a:lnSpc>
              <a:spcBef>
                <a:spcPts val="0"/>
              </a:spcBef>
              <a:spcAft>
                <a:spcPts val="800"/>
              </a:spcAft>
              <a:buNone/>
            </a:pPr>
            <a:r>
              <a:rPr lang="en-US" sz="1800" b="1" kern="100">
                <a:latin typeface="Calibri"/>
                <a:ea typeface="Calibri"/>
                <a:cs typeface="Calibri"/>
              </a:rPr>
              <a:t>The</a:t>
            </a:r>
            <a:r>
              <a:rPr lang="en-US" sz="1800" b="1" kern="100">
                <a:effectLst/>
                <a:latin typeface="Calibri"/>
                <a:ea typeface="Calibri"/>
                <a:cs typeface="Calibri"/>
              </a:rPr>
              <a:t> silhouette score</a:t>
            </a:r>
            <a:r>
              <a:rPr lang="en-US" sz="1800" kern="100">
                <a:effectLst/>
                <a:latin typeface="Calibri"/>
                <a:ea typeface="Calibri"/>
                <a:cs typeface="Calibri"/>
              </a:rPr>
              <a:t> measures how similar an object is to its own cluster compared to other clusters, </a:t>
            </a:r>
            <a:r>
              <a:rPr lang="en-US" sz="1800" kern="100">
                <a:latin typeface="Calibri"/>
                <a:ea typeface="Calibri"/>
                <a:cs typeface="Calibri"/>
              </a:rPr>
              <a:t>m</a:t>
            </a:r>
            <a:r>
              <a:rPr lang="en-US" sz="1800" b="0" i="0">
                <a:effectLst/>
                <a:latin typeface="Calibri"/>
                <a:ea typeface="Calibri"/>
                <a:cs typeface="Calibri"/>
              </a:rPr>
              <a:t>easures cluster separation.</a:t>
            </a:r>
            <a:endParaRPr lang="en-US" sz="1800" kern="100">
              <a:effectLst/>
              <a:latin typeface="Calibri"/>
              <a:ea typeface="Calibri"/>
              <a:cs typeface="Calibri"/>
            </a:endParaRPr>
          </a:p>
          <a:p>
            <a:pPr marL="0" indent="0">
              <a:lnSpc>
                <a:spcPct val="107000"/>
              </a:lnSpc>
              <a:spcBef>
                <a:spcPts val="0"/>
              </a:spcBef>
              <a:spcAft>
                <a:spcPts val="800"/>
              </a:spcAft>
              <a:buNone/>
            </a:pPr>
            <a:r>
              <a:rPr lang="en-US" sz="1800" b="1" kern="100">
                <a:latin typeface="Calibri"/>
                <a:ea typeface="Calibri" panose="020F0502020204030204" pitchFamily="34" charset="0"/>
                <a:cs typeface="Calibri"/>
              </a:rPr>
              <a:t>Davies Bouldin Index </a:t>
            </a:r>
            <a:r>
              <a:rPr lang="en-US" sz="1800" b="0" i="0">
                <a:effectLst/>
                <a:highlight>
                  <a:srgbClr val="FFFFFF"/>
                </a:highlight>
                <a:latin typeface="Calibri"/>
                <a:ea typeface="Calibri" panose="020F0502020204030204" pitchFamily="34" charset="0"/>
                <a:cs typeface="Calibri"/>
              </a:rPr>
              <a:t>is </a:t>
            </a:r>
            <a:r>
              <a:rPr lang="en-US" sz="1800" b="0" i="0">
                <a:effectLst/>
                <a:latin typeface="Calibri"/>
                <a:ea typeface="Calibri" panose="020F0502020204030204" pitchFamily="34" charset="0"/>
                <a:cs typeface="Calibri"/>
              </a:rPr>
              <a:t>a validation metric that is used to evaluate clustering algorithm, it </a:t>
            </a:r>
            <a:r>
              <a:rPr lang="en-US" sz="1800">
                <a:latin typeface="Calibri"/>
                <a:ea typeface="Calibri" panose="020F0502020204030204" pitchFamily="34" charset="0"/>
                <a:cs typeface="Calibri"/>
              </a:rPr>
              <a:t>c</a:t>
            </a:r>
            <a:r>
              <a:rPr lang="en-US" sz="1800" b="0" i="0">
                <a:effectLst/>
                <a:latin typeface="Calibri"/>
                <a:ea typeface="Calibri" panose="020F0502020204030204" pitchFamily="34" charset="0"/>
                <a:cs typeface="Calibri"/>
              </a:rPr>
              <a:t>onsiders both compactness and separation (</a:t>
            </a:r>
            <a:r>
              <a:rPr lang="en-US" sz="1800">
                <a:latin typeface="Calibri"/>
                <a:ea typeface="Calibri" panose="020F0502020204030204" pitchFamily="34" charset="0"/>
                <a:cs typeface="Calibri"/>
              </a:rPr>
              <a:t>compactness r</a:t>
            </a:r>
            <a:r>
              <a:rPr lang="en-US" sz="1800" b="0" i="0">
                <a:effectLst/>
                <a:latin typeface="Calibri"/>
                <a:ea typeface="Calibri" panose="020F0502020204030204" pitchFamily="34" charset="0"/>
                <a:cs typeface="Calibri"/>
              </a:rPr>
              <a:t>efers to how tightly data points within a cluster are grouped together)</a:t>
            </a:r>
            <a:endParaRPr lang="en-US" sz="1800" b="1" kern="100">
              <a:effectLst/>
              <a:latin typeface="Calibri"/>
              <a:ea typeface="Calibri" panose="020F0502020204030204" pitchFamily="34" charset="0"/>
              <a:cs typeface="Calibri"/>
            </a:endParaRPr>
          </a:p>
          <a:p>
            <a:pPr marL="0" indent="0">
              <a:buNone/>
            </a:pPr>
            <a:endParaRPr lang="en-US" sz="180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64002FBB-285F-F202-876D-A7714005967F}"/>
              </a:ext>
            </a:extLst>
          </p:cNvPr>
          <p:cNvSpPr>
            <a:spLocks noGrp="1"/>
          </p:cNvSpPr>
          <p:nvPr>
            <p:ph type="sldNum" sz="quarter" idx="12"/>
          </p:nvPr>
        </p:nvSpPr>
        <p:spPr/>
        <p:txBody>
          <a:bodyPr/>
          <a:lstStyle/>
          <a:p>
            <a:fld id="{5930B5CD-230D-41EA-8C44-E0031D6C1835}" type="slidenum">
              <a:rPr lang="en-ZA" smtClean="0"/>
              <a:t>55</a:t>
            </a:fld>
            <a:endParaRPr lang="en-ZA"/>
          </a:p>
        </p:txBody>
      </p:sp>
      <p:sp>
        <p:nvSpPr>
          <p:cNvPr id="2" name="Rectangle: Rounded Corners 1">
            <a:hlinkClick r:id="rId2" action="ppaction://hlinksldjump"/>
            <a:extLst>
              <a:ext uri="{FF2B5EF4-FFF2-40B4-BE49-F238E27FC236}">
                <a16:creationId xmlns:a16="http://schemas.microsoft.com/office/drawing/2014/main" id="{D47613EC-D8D4-CB07-CB28-3D827B685899}"/>
              </a:ext>
            </a:extLst>
          </p:cNvPr>
          <p:cNvSpPr/>
          <p:nvPr/>
        </p:nvSpPr>
        <p:spPr>
          <a:xfrm>
            <a:off x="6900871" y="6241194"/>
            <a:ext cx="821241" cy="364480"/>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EAAB00"/>
                </a:solidFill>
                <a:latin typeface="Calibri"/>
                <a:ea typeface="Calibri"/>
                <a:cs typeface="Arial"/>
              </a:rPr>
              <a:t>Credit Risk</a:t>
            </a:r>
          </a:p>
        </p:txBody>
      </p:sp>
      <p:sp>
        <p:nvSpPr>
          <p:cNvPr id="3" name="Rectangle: Rounded Corners 2">
            <a:hlinkClick r:id="rId3" action="ppaction://hlinksldjump"/>
            <a:extLst>
              <a:ext uri="{FF2B5EF4-FFF2-40B4-BE49-F238E27FC236}">
                <a16:creationId xmlns:a16="http://schemas.microsoft.com/office/drawing/2014/main" id="{7D666488-0695-3E86-9870-86054F946F83}"/>
              </a:ext>
            </a:extLst>
          </p:cNvPr>
          <p:cNvSpPr/>
          <p:nvPr/>
        </p:nvSpPr>
        <p:spPr>
          <a:xfrm>
            <a:off x="7798586" y="6238373"/>
            <a:ext cx="821241" cy="364480"/>
          </a:xfrm>
          <a:prstGeom prst="roundRect">
            <a:avLst/>
          </a:prstGeom>
          <a:solidFill>
            <a:srgbClr val="022E64"/>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dirty="0">
                <a:solidFill>
                  <a:srgbClr val="EAAB00"/>
                </a:solidFill>
                <a:latin typeface="Calibri"/>
                <a:ea typeface="Calibri"/>
                <a:cs typeface="Arial"/>
              </a:rPr>
              <a:t>Market Strategy</a:t>
            </a:r>
          </a:p>
        </p:txBody>
      </p:sp>
    </p:spTree>
    <p:extLst>
      <p:ext uri="{BB962C8B-B14F-4D97-AF65-F5344CB8AC3E}">
        <p14:creationId xmlns:p14="http://schemas.microsoft.com/office/powerpoint/2010/main" val="12433475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22E64"/>
        </a:solidFill>
        <a:effectLst/>
      </p:bgPr>
    </p:bg>
    <p:spTree>
      <p:nvGrpSpPr>
        <p:cNvPr id="1" name=""/>
        <p:cNvGrpSpPr/>
        <p:nvPr/>
      </p:nvGrpSpPr>
      <p:grpSpPr>
        <a:xfrm>
          <a:off x="0" y="0"/>
          <a:ext cx="0" cy="0"/>
          <a:chOff x="0" y="0"/>
          <a:chExt cx="0" cy="0"/>
        </a:xfrm>
      </p:grpSpPr>
      <p:grpSp>
        <p:nvGrpSpPr>
          <p:cNvPr id="2" name="Group 2"/>
          <p:cNvGrpSpPr/>
          <p:nvPr/>
        </p:nvGrpSpPr>
        <p:grpSpPr>
          <a:xfrm>
            <a:off x="0" y="6681083"/>
            <a:ext cx="9144000" cy="219497"/>
            <a:chOff x="0" y="0"/>
            <a:chExt cx="13004800" cy="312174"/>
          </a:xfrm>
        </p:grpSpPr>
        <p:sp>
          <p:nvSpPr>
            <p:cNvPr id="3" name="Freeform 3"/>
            <p:cNvSpPr/>
            <p:nvPr/>
          </p:nvSpPr>
          <p:spPr>
            <a:xfrm>
              <a:off x="0" y="0"/>
              <a:ext cx="13004800" cy="312166"/>
            </a:xfrm>
            <a:custGeom>
              <a:avLst/>
              <a:gdLst/>
              <a:ahLst/>
              <a:cxnLst/>
              <a:rect l="l" t="t" r="r" b="b"/>
              <a:pathLst>
                <a:path w="13004800" h="312166">
                  <a:moveTo>
                    <a:pt x="0" y="0"/>
                  </a:moveTo>
                  <a:lnTo>
                    <a:pt x="13004800" y="0"/>
                  </a:lnTo>
                  <a:lnTo>
                    <a:pt x="13004800" y="312166"/>
                  </a:lnTo>
                  <a:lnTo>
                    <a:pt x="0" y="312166"/>
                  </a:lnTo>
                  <a:lnTo>
                    <a:pt x="0" y="0"/>
                  </a:lnTo>
                  <a:close/>
                </a:path>
              </a:pathLst>
            </a:custGeom>
            <a:blipFill>
              <a:blip r:embed="rId2"/>
              <a:stretch>
                <a:fillRect t="-457" b="-459"/>
              </a:stretch>
            </a:blipFill>
          </p:spPr>
          <p:txBody>
            <a:bodyP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endParaRPr lang="en-US" sz="1583"/>
            </a:p>
          </p:txBody>
        </p:sp>
      </p:grpSp>
      <p:sp>
        <p:nvSpPr>
          <p:cNvPr id="10" name="Rectangle 9">
            <a:extLst>
              <a:ext uri="{FF2B5EF4-FFF2-40B4-BE49-F238E27FC236}">
                <a16:creationId xmlns:a16="http://schemas.microsoft.com/office/drawing/2014/main" id="{6BA88EC5-CC2C-B3E5-FCE7-EC4A46B48FAB}"/>
              </a:ext>
            </a:extLst>
          </p:cNvPr>
          <p:cNvSpPr/>
          <p:nvPr/>
        </p:nvSpPr>
        <p:spPr>
          <a:xfrm>
            <a:off x="0" y="0"/>
            <a:ext cx="9144000" cy="6900575"/>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pPr algn="ctr"/>
            <a:endParaRPr lang="en-US" sz="1583"/>
          </a:p>
        </p:txBody>
      </p:sp>
      <p:grpSp>
        <p:nvGrpSpPr>
          <p:cNvPr id="4" name="Group 4"/>
          <p:cNvGrpSpPr/>
          <p:nvPr/>
        </p:nvGrpSpPr>
        <p:grpSpPr>
          <a:xfrm>
            <a:off x="0" y="0"/>
            <a:ext cx="9144000" cy="6858000"/>
            <a:chOff x="0" y="0"/>
            <a:chExt cx="13004800" cy="9753600"/>
          </a:xfrm>
        </p:grpSpPr>
        <p:sp>
          <p:nvSpPr>
            <p:cNvPr id="5" name="Freeform 5"/>
            <p:cNvSpPr/>
            <p:nvPr/>
          </p:nvSpPr>
          <p:spPr>
            <a:xfrm>
              <a:off x="0" y="0"/>
              <a:ext cx="13004800" cy="9753600"/>
            </a:xfrm>
            <a:custGeom>
              <a:avLst/>
              <a:gdLst/>
              <a:ahLst/>
              <a:cxnLst/>
              <a:rect l="l" t="t" r="r" b="b"/>
              <a:pathLst>
                <a:path w="13004800" h="9753600">
                  <a:moveTo>
                    <a:pt x="0" y="0"/>
                  </a:moveTo>
                  <a:lnTo>
                    <a:pt x="13004800" y="0"/>
                  </a:lnTo>
                  <a:lnTo>
                    <a:pt x="13004800" y="9753600"/>
                  </a:lnTo>
                  <a:lnTo>
                    <a:pt x="0" y="9753600"/>
                  </a:lnTo>
                  <a:lnTo>
                    <a:pt x="0" y="0"/>
                  </a:lnTo>
                  <a:close/>
                </a:path>
              </a:pathLst>
            </a:custGeom>
            <a:blipFill>
              <a:blip r:embed="rId3">
                <a:alphaModFix amt="35000"/>
              </a:blip>
              <a:stretch>
                <a:fillRect l="-6222" r="-6222"/>
              </a:stretch>
            </a:blipFill>
          </p:spPr>
          <p:txBody>
            <a:bodyP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endParaRPr lang="en-US" sz="1583"/>
            </a:p>
          </p:txBody>
        </p:sp>
      </p:grpSp>
      <p:sp>
        <p:nvSpPr>
          <p:cNvPr id="6" name="TextBox 6"/>
          <p:cNvSpPr txBox="1"/>
          <p:nvPr/>
        </p:nvSpPr>
        <p:spPr>
          <a:xfrm>
            <a:off x="1155821" y="2960312"/>
            <a:ext cx="6832357" cy="615553"/>
          </a:xfrm>
          <a:prstGeom prst="rect">
            <a:avLst/>
          </a:prstGeom>
        </p:spPr>
        <p:txBody>
          <a:bodyPr wrap="square" lIns="0" tIns="0" rIns="0" bIns="0" rtlCol="0" anchor="t">
            <a:spAutoFit/>
          </a:bodyP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pPr algn="ctr"/>
            <a:r>
              <a:rPr lang="en-US" sz="4000" b="1" spc="606" dirty="0">
                <a:solidFill>
                  <a:srgbClr val="E0AD0F"/>
                </a:solidFill>
                <a:latin typeface="Calibri"/>
                <a:cs typeface="Calibri"/>
              </a:rPr>
              <a:t>Reinforcement Learning</a:t>
            </a:r>
            <a:endParaRPr lang="en-US" sz="4000" b="1" spc="606" dirty="0">
              <a:solidFill>
                <a:srgbClr val="E0AD0F"/>
              </a:solidFill>
              <a:latin typeface="Calibri"/>
              <a:ea typeface="Calibri"/>
              <a:cs typeface="Calibri"/>
            </a:endParaRPr>
          </a:p>
        </p:txBody>
      </p:sp>
      <p:grpSp>
        <p:nvGrpSpPr>
          <p:cNvPr id="7" name="Group 7"/>
          <p:cNvGrpSpPr/>
          <p:nvPr/>
        </p:nvGrpSpPr>
        <p:grpSpPr>
          <a:xfrm>
            <a:off x="7340675" y="487956"/>
            <a:ext cx="1468186" cy="395689"/>
            <a:chOff x="0" y="0"/>
            <a:chExt cx="2088087" cy="562758"/>
          </a:xfrm>
        </p:grpSpPr>
        <p:sp>
          <p:nvSpPr>
            <p:cNvPr id="8" name="Freeform 8"/>
            <p:cNvSpPr/>
            <p:nvPr/>
          </p:nvSpPr>
          <p:spPr>
            <a:xfrm>
              <a:off x="0" y="0"/>
              <a:ext cx="2088134" cy="562737"/>
            </a:xfrm>
            <a:custGeom>
              <a:avLst/>
              <a:gdLst/>
              <a:ahLst/>
              <a:cxnLst/>
              <a:rect l="l" t="t" r="r" b="b"/>
              <a:pathLst>
                <a:path w="2088134" h="562737">
                  <a:moveTo>
                    <a:pt x="0" y="0"/>
                  </a:moveTo>
                  <a:lnTo>
                    <a:pt x="2088134" y="0"/>
                  </a:lnTo>
                  <a:lnTo>
                    <a:pt x="2088134" y="562737"/>
                  </a:lnTo>
                  <a:lnTo>
                    <a:pt x="0" y="562737"/>
                  </a:lnTo>
                  <a:lnTo>
                    <a:pt x="0" y="0"/>
                  </a:lnTo>
                  <a:close/>
                </a:path>
              </a:pathLst>
            </a:custGeom>
            <a:blipFill>
              <a:blip r:embed="rId4"/>
              <a:stretch>
                <a:fillRect l="-119" r="-116" b="-3"/>
              </a:stretch>
            </a:blipFill>
          </p:spPr>
          <p:txBody>
            <a:bodyPr/>
            <a:lst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a:lstStyle>
            <a:p>
              <a:endParaRPr lang="en-US" sz="1583"/>
            </a:p>
          </p:txBody>
        </p:sp>
      </p:grpSp>
    </p:spTree>
    <p:extLst>
      <p:ext uri="{BB962C8B-B14F-4D97-AF65-F5344CB8AC3E}">
        <p14:creationId xmlns:p14="http://schemas.microsoft.com/office/powerpoint/2010/main" val="33363638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1CAB48B0-2D9B-4484-A146-30AA9A7F92B7}"/>
              </a:ext>
            </a:extLst>
          </p:cNvPr>
          <p:cNvSpPr>
            <a:spLocks noGrp="1"/>
          </p:cNvSpPr>
          <p:nvPr>
            <p:ph type="title"/>
          </p:nvPr>
        </p:nvSpPr>
        <p:spPr>
          <a:xfrm>
            <a:off x="143488" y="-10069"/>
            <a:ext cx="7886700" cy="907084"/>
          </a:xfrm>
        </p:spPr>
        <p:txBody>
          <a:bodyPr>
            <a:normAutofit/>
          </a:bodyPr>
          <a:lstStyle/>
          <a:p>
            <a:r>
              <a:rPr lang="en-US" sz="2800" dirty="0">
                <a:latin typeface="Calibri"/>
                <a:cs typeface="Calibri"/>
              </a:rPr>
              <a:t>So far …</a:t>
            </a:r>
          </a:p>
        </p:txBody>
      </p:sp>
      <p:sp>
        <p:nvSpPr>
          <p:cNvPr id="5" name="Slide Number Placeholder 4"/>
          <p:cNvSpPr>
            <a:spLocks noGrp="1"/>
          </p:cNvSpPr>
          <p:nvPr>
            <p:ph type="sldNum" sz="quarter" idx="12"/>
          </p:nvPr>
        </p:nvSpPr>
        <p:spPr/>
        <p:txBody>
          <a:bodyPr/>
          <a:lstStyle/>
          <a:p>
            <a:fld id="{5930B5CD-230D-41EA-8C44-E0031D6C1835}" type="slidenum">
              <a:rPr lang="en-ZA" smtClean="0"/>
              <a:t>57</a:t>
            </a:fld>
            <a:endParaRPr lang="en-ZA"/>
          </a:p>
        </p:txBody>
      </p:sp>
      <p:pic>
        <p:nvPicPr>
          <p:cNvPr id="8" name="Picture 7">
            <a:extLst>
              <a:ext uri="{FF2B5EF4-FFF2-40B4-BE49-F238E27FC236}">
                <a16:creationId xmlns:a16="http://schemas.microsoft.com/office/drawing/2014/main" id="{2D0DFBD1-CD9E-92BB-DE75-97C9B716B382}"/>
              </a:ext>
            </a:extLst>
          </p:cNvPr>
          <p:cNvPicPr>
            <a:picLocks noChangeAspect="1"/>
          </p:cNvPicPr>
          <p:nvPr/>
        </p:nvPicPr>
        <p:blipFill rotWithShape="1">
          <a:blip r:embed="rId2"/>
          <a:srcRect l="2122" t="11617" r="50958"/>
          <a:stretch/>
        </p:blipFill>
        <p:spPr>
          <a:xfrm>
            <a:off x="214060" y="2065857"/>
            <a:ext cx="3776691" cy="2726286"/>
          </a:xfrm>
          <a:prstGeom prst="rect">
            <a:avLst/>
          </a:prstGeom>
        </p:spPr>
      </p:pic>
      <p:pic>
        <p:nvPicPr>
          <p:cNvPr id="10" name="Picture 9">
            <a:extLst>
              <a:ext uri="{FF2B5EF4-FFF2-40B4-BE49-F238E27FC236}">
                <a16:creationId xmlns:a16="http://schemas.microsoft.com/office/drawing/2014/main" id="{B42BA7A6-65BC-1034-B88E-3F79099FBE15}"/>
              </a:ext>
            </a:extLst>
          </p:cNvPr>
          <p:cNvPicPr>
            <a:picLocks noChangeAspect="1"/>
          </p:cNvPicPr>
          <p:nvPr/>
        </p:nvPicPr>
        <p:blipFill rotWithShape="1">
          <a:blip r:embed="rId3"/>
          <a:srcRect l="5567"/>
          <a:stretch/>
        </p:blipFill>
        <p:spPr>
          <a:xfrm>
            <a:off x="4937907" y="1856810"/>
            <a:ext cx="3738256" cy="2871541"/>
          </a:xfrm>
          <a:prstGeom prst="rect">
            <a:avLst/>
          </a:prstGeom>
        </p:spPr>
      </p:pic>
      <p:cxnSp>
        <p:nvCxnSpPr>
          <p:cNvPr id="12" name="Straight Connector 11">
            <a:extLst>
              <a:ext uri="{FF2B5EF4-FFF2-40B4-BE49-F238E27FC236}">
                <a16:creationId xmlns:a16="http://schemas.microsoft.com/office/drawing/2014/main" id="{0042E723-F228-135E-3DE1-67088486E85E}"/>
              </a:ext>
            </a:extLst>
          </p:cNvPr>
          <p:cNvCxnSpPr>
            <a:cxnSpLocks/>
          </p:cNvCxnSpPr>
          <p:nvPr/>
        </p:nvCxnSpPr>
        <p:spPr>
          <a:xfrm>
            <a:off x="4479851" y="1074113"/>
            <a:ext cx="0" cy="4221128"/>
          </a:xfrm>
          <a:prstGeom prst="line">
            <a:avLst/>
          </a:prstGeom>
          <a:ln>
            <a:solidFill>
              <a:schemeClr val="bg1">
                <a:lumMod val="85000"/>
              </a:schemeClr>
            </a:solidFill>
          </a:ln>
        </p:spPr>
        <p:style>
          <a:lnRef idx="1">
            <a:schemeClr val="accent3"/>
          </a:lnRef>
          <a:fillRef idx="0">
            <a:schemeClr val="accent3"/>
          </a:fillRef>
          <a:effectRef idx="0">
            <a:schemeClr val="accent3"/>
          </a:effectRef>
          <a:fontRef idx="minor">
            <a:schemeClr val="tx1"/>
          </a:fontRef>
        </p:style>
      </p:cxnSp>
      <p:sp>
        <p:nvSpPr>
          <p:cNvPr id="13" name="Title 5">
            <a:extLst>
              <a:ext uri="{FF2B5EF4-FFF2-40B4-BE49-F238E27FC236}">
                <a16:creationId xmlns:a16="http://schemas.microsoft.com/office/drawing/2014/main" id="{D2FEC48C-64C2-B17F-DC16-BD8E01D68A92}"/>
              </a:ext>
            </a:extLst>
          </p:cNvPr>
          <p:cNvSpPr txBox="1">
            <a:spLocks/>
          </p:cNvSpPr>
          <p:nvPr/>
        </p:nvSpPr>
        <p:spPr>
          <a:xfrm>
            <a:off x="143488" y="1130820"/>
            <a:ext cx="2181807" cy="5314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rgbClr val="EAAB00"/>
                </a:solidFill>
                <a:latin typeface="Frutiger LT 55 Roman" panose="020B0603030504020204" pitchFamily="34" charset="0"/>
                <a:ea typeface="+mj-ea"/>
                <a:cs typeface="+mj-cs"/>
              </a:defRPr>
            </a:lvl1pPr>
          </a:lstStyle>
          <a:p>
            <a:r>
              <a:rPr lang="en-US" sz="2800" dirty="0">
                <a:latin typeface="Calibri"/>
                <a:cs typeface="Calibri"/>
              </a:rPr>
              <a:t>Supervised</a:t>
            </a:r>
          </a:p>
        </p:txBody>
      </p:sp>
      <p:sp>
        <p:nvSpPr>
          <p:cNvPr id="14" name="Title 5">
            <a:extLst>
              <a:ext uri="{FF2B5EF4-FFF2-40B4-BE49-F238E27FC236}">
                <a16:creationId xmlns:a16="http://schemas.microsoft.com/office/drawing/2014/main" id="{C9DE5449-53BF-E092-8A2F-FB2FB5DE80C4}"/>
              </a:ext>
            </a:extLst>
          </p:cNvPr>
          <p:cNvSpPr txBox="1">
            <a:spLocks/>
          </p:cNvSpPr>
          <p:nvPr/>
        </p:nvSpPr>
        <p:spPr>
          <a:xfrm>
            <a:off x="4937907" y="1127274"/>
            <a:ext cx="2181807" cy="53140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200" b="1" kern="1200">
                <a:solidFill>
                  <a:srgbClr val="EAAB00"/>
                </a:solidFill>
                <a:latin typeface="Frutiger LT 55 Roman" panose="020B0603030504020204" pitchFamily="34" charset="0"/>
                <a:ea typeface="+mj-ea"/>
                <a:cs typeface="+mj-cs"/>
              </a:defRPr>
            </a:lvl1pPr>
          </a:lstStyle>
          <a:p>
            <a:r>
              <a:rPr lang="en-US" sz="2800" dirty="0">
                <a:latin typeface="Calibri"/>
                <a:cs typeface="Calibri"/>
              </a:rPr>
              <a:t>Unsupervised</a:t>
            </a:r>
          </a:p>
        </p:txBody>
      </p:sp>
    </p:spTree>
    <p:extLst>
      <p:ext uri="{BB962C8B-B14F-4D97-AF65-F5344CB8AC3E}">
        <p14:creationId xmlns:p14="http://schemas.microsoft.com/office/powerpoint/2010/main" val="18296828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1CAB48B0-2D9B-4484-A146-30AA9A7F92B7}"/>
              </a:ext>
            </a:extLst>
          </p:cNvPr>
          <p:cNvSpPr>
            <a:spLocks noGrp="1"/>
          </p:cNvSpPr>
          <p:nvPr>
            <p:ph type="title"/>
          </p:nvPr>
        </p:nvSpPr>
        <p:spPr>
          <a:xfrm>
            <a:off x="303972" y="-60324"/>
            <a:ext cx="7886700" cy="907084"/>
          </a:xfrm>
        </p:spPr>
        <p:txBody>
          <a:bodyPr>
            <a:normAutofit/>
          </a:bodyPr>
          <a:lstStyle/>
          <a:p>
            <a:r>
              <a:rPr lang="en-US" sz="2400" dirty="0">
                <a:latin typeface="Calibri"/>
                <a:cs typeface="Calibri"/>
              </a:rPr>
              <a:t>What is Reinforcement Learning?</a:t>
            </a:r>
          </a:p>
        </p:txBody>
      </p:sp>
      <p:sp>
        <p:nvSpPr>
          <p:cNvPr id="3" name="Content Placeholder 2">
            <a:extLst>
              <a:ext uri="{FF2B5EF4-FFF2-40B4-BE49-F238E27FC236}">
                <a16:creationId xmlns:a16="http://schemas.microsoft.com/office/drawing/2014/main" id="{59F7E0B8-7E21-473B-948A-DDB8C310BA1C}"/>
              </a:ext>
            </a:extLst>
          </p:cNvPr>
          <p:cNvSpPr>
            <a:spLocks noGrp="1"/>
          </p:cNvSpPr>
          <p:nvPr>
            <p:ph idx="1"/>
          </p:nvPr>
        </p:nvSpPr>
        <p:spPr>
          <a:xfrm>
            <a:off x="247236" y="846760"/>
            <a:ext cx="8649528" cy="5200507"/>
          </a:xfrm>
        </p:spPr>
        <p:txBody>
          <a:bodyPr lIns="91440" tIns="45720" rIns="91440" bIns="45720" anchor="t"/>
          <a:lstStyle/>
          <a:p>
            <a:pPr algn="just">
              <a:lnSpc>
                <a:spcPct val="150000"/>
              </a:lnSpc>
            </a:pPr>
            <a:r>
              <a:rPr lang="en-US" sz="1800" dirty="0">
                <a:latin typeface="Calibri"/>
                <a:ea typeface="Calibri"/>
                <a:cs typeface="Calibri"/>
              </a:rPr>
              <a:t>RL is the type of learning where an agent learn from experiences of interacting with an environment, observing and responding to results. It aims to solve problems that involve making </a:t>
            </a:r>
            <a:r>
              <a:rPr lang="en-US" sz="1800" i="1" dirty="0">
                <a:latin typeface="Calibri"/>
                <a:ea typeface="Calibri"/>
                <a:cs typeface="Calibri"/>
              </a:rPr>
              <a:t>Sequential Optimal Decisions under Uncertainty</a:t>
            </a:r>
            <a:r>
              <a:rPr lang="en-US" sz="1800" dirty="0">
                <a:latin typeface="Calibri"/>
                <a:ea typeface="Calibri"/>
                <a:cs typeface="Calibri"/>
              </a:rPr>
              <a:t>. </a:t>
            </a:r>
          </a:p>
          <a:p>
            <a:pPr algn="just">
              <a:lnSpc>
                <a:spcPct val="150000"/>
              </a:lnSpc>
            </a:pPr>
            <a:r>
              <a:rPr lang="en-US" sz="1800" dirty="0">
                <a:latin typeface="Calibri"/>
                <a:ea typeface="Calibri"/>
                <a:cs typeface="Calibri"/>
              </a:rPr>
              <a:t>These problems can be described </a:t>
            </a:r>
            <a:r>
              <a:rPr lang="en-US" sz="1800" i="1" dirty="0">
                <a:latin typeface="Calibri"/>
                <a:ea typeface="Calibri"/>
                <a:cs typeface="Calibri"/>
              </a:rPr>
              <a:t>Markov-Decision Process</a:t>
            </a:r>
            <a:r>
              <a:rPr lang="en-US" sz="1800" dirty="0">
                <a:latin typeface="Calibri"/>
                <a:ea typeface="Calibri"/>
                <a:cs typeface="Calibri"/>
              </a:rPr>
              <a:t>, representing the state, action(s), and reward systems.</a:t>
            </a:r>
          </a:p>
          <a:p>
            <a:pPr algn="just">
              <a:lnSpc>
                <a:spcPct val="150000"/>
              </a:lnSpc>
            </a:pPr>
            <a:r>
              <a:rPr lang="en-US" sz="1800" dirty="0">
                <a:latin typeface="Calibri"/>
                <a:ea typeface="Calibri"/>
                <a:cs typeface="Calibri"/>
              </a:rPr>
              <a:t>This distinctive learning paradigm empowers machines/agents to autonomously discover optimal strategies for tasks ranging from game playing to robotic control, financial decision-making, among others.</a:t>
            </a:r>
          </a:p>
          <a:p>
            <a:pPr algn="just">
              <a:lnSpc>
                <a:spcPct val="150000"/>
              </a:lnSpc>
            </a:pPr>
            <a:r>
              <a:rPr lang="en-US" sz="1800" dirty="0">
                <a:latin typeface="Calibri"/>
                <a:ea typeface="Calibri"/>
                <a:cs typeface="Calibri"/>
              </a:rPr>
              <a:t>It is sometimes said that SML and UML are about “minimization” (i.e., they minimize the fitting error of a model to the presented data), while RL is about “maximization” (i.e., RL identifies the suitable decisions to be made to maximize a well-defined objective).</a:t>
            </a:r>
          </a:p>
        </p:txBody>
      </p:sp>
      <p:sp>
        <p:nvSpPr>
          <p:cNvPr id="5" name="Slide Number Placeholder 4"/>
          <p:cNvSpPr>
            <a:spLocks noGrp="1"/>
          </p:cNvSpPr>
          <p:nvPr>
            <p:ph type="sldNum" sz="quarter" idx="12"/>
          </p:nvPr>
        </p:nvSpPr>
        <p:spPr/>
        <p:txBody>
          <a:bodyPr/>
          <a:lstStyle/>
          <a:p>
            <a:fld id="{5930B5CD-230D-41EA-8C44-E0031D6C1835}" type="slidenum">
              <a:rPr lang="en-ZA" smtClean="0"/>
              <a:t>58</a:t>
            </a:fld>
            <a:endParaRPr lang="en-ZA"/>
          </a:p>
        </p:txBody>
      </p:sp>
    </p:spTree>
    <p:extLst>
      <p:ext uri="{BB962C8B-B14F-4D97-AF65-F5344CB8AC3E}">
        <p14:creationId xmlns:p14="http://schemas.microsoft.com/office/powerpoint/2010/main" val="27730868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1CAB48B0-2D9B-4484-A146-30AA9A7F92B7}"/>
              </a:ext>
            </a:extLst>
          </p:cNvPr>
          <p:cNvSpPr>
            <a:spLocks noGrp="1"/>
          </p:cNvSpPr>
          <p:nvPr>
            <p:ph type="title"/>
          </p:nvPr>
        </p:nvSpPr>
        <p:spPr>
          <a:xfrm>
            <a:off x="303972" y="-60324"/>
            <a:ext cx="7886700" cy="907084"/>
          </a:xfrm>
        </p:spPr>
        <p:txBody>
          <a:bodyPr>
            <a:normAutofit/>
          </a:bodyPr>
          <a:lstStyle/>
          <a:p>
            <a:r>
              <a:rPr lang="en-US" sz="2800" dirty="0">
                <a:latin typeface="Calibri"/>
                <a:cs typeface="Calibri"/>
              </a:rPr>
              <a:t>RL Formalization</a:t>
            </a:r>
          </a:p>
        </p:txBody>
      </p:sp>
      <p:sp>
        <p:nvSpPr>
          <p:cNvPr id="5" name="Slide Number Placeholder 4"/>
          <p:cNvSpPr>
            <a:spLocks noGrp="1"/>
          </p:cNvSpPr>
          <p:nvPr>
            <p:ph type="sldNum" sz="quarter" idx="12"/>
          </p:nvPr>
        </p:nvSpPr>
        <p:spPr/>
        <p:txBody>
          <a:bodyPr/>
          <a:lstStyle/>
          <a:p>
            <a:fld id="{5930B5CD-230D-41EA-8C44-E0031D6C1835}" type="slidenum">
              <a:rPr lang="en-ZA" smtClean="0"/>
              <a:t>59</a:t>
            </a:fld>
            <a:endParaRPr lang="en-ZA"/>
          </a:p>
        </p:txBody>
      </p:sp>
      <p:pic>
        <p:nvPicPr>
          <p:cNvPr id="7" name="Picture 6">
            <a:extLst>
              <a:ext uri="{FF2B5EF4-FFF2-40B4-BE49-F238E27FC236}">
                <a16:creationId xmlns:a16="http://schemas.microsoft.com/office/drawing/2014/main" id="{58520A4C-3821-1F94-A645-285C241C3374}"/>
              </a:ext>
            </a:extLst>
          </p:cNvPr>
          <p:cNvPicPr>
            <a:picLocks noChangeAspect="1"/>
          </p:cNvPicPr>
          <p:nvPr/>
        </p:nvPicPr>
        <p:blipFill rotWithShape="1">
          <a:blip r:embed="rId2">
            <a:extLst>
              <a:ext uri="{28A0092B-C50C-407E-A947-70E740481C1C}">
                <a14:useLocalDpi xmlns:a14="http://schemas.microsoft.com/office/drawing/2010/main" val="0"/>
              </a:ext>
            </a:extLst>
          </a:blip>
          <a:srcRect l="54001" t="51482" r="26232" b="29225"/>
          <a:stretch/>
        </p:blipFill>
        <p:spPr>
          <a:xfrm>
            <a:off x="1823190" y="704565"/>
            <a:ext cx="5236970" cy="2875178"/>
          </a:xfrm>
          <a:prstGeom prst="rect">
            <a:avLst/>
          </a:prstGeom>
        </p:spPr>
      </p:pic>
      <p:sp>
        <p:nvSpPr>
          <p:cNvPr id="22" name="Content Placeholder 2">
            <a:extLst>
              <a:ext uri="{FF2B5EF4-FFF2-40B4-BE49-F238E27FC236}">
                <a16:creationId xmlns:a16="http://schemas.microsoft.com/office/drawing/2014/main" id="{DF36F0EA-5F5F-0853-7622-D4883A170F5E}"/>
              </a:ext>
            </a:extLst>
          </p:cNvPr>
          <p:cNvSpPr txBox="1">
            <a:spLocks/>
          </p:cNvSpPr>
          <p:nvPr/>
        </p:nvSpPr>
        <p:spPr>
          <a:xfrm>
            <a:off x="242624" y="3579743"/>
            <a:ext cx="7802679" cy="56938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600" b="1" dirty="0">
                <a:solidFill>
                  <a:srgbClr val="032F5E"/>
                </a:solidFill>
                <a:latin typeface="Calibri" panose="020F0502020204030204" pitchFamily="34" charset="0"/>
                <a:cs typeface="Calibri" panose="020F0502020204030204" pitchFamily="34" charset="0"/>
              </a:rPr>
              <a:t>Policy</a:t>
            </a:r>
            <a:r>
              <a:rPr lang="en-US" sz="1600" dirty="0">
                <a:solidFill>
                  <a:srgbClr val="032F5E"/>
                </a:solidFill>
                <a:latin typeface="Calibri" panose="020F0502020204030204" pitchFamily="34" charset="0"/>
                <a:cs typeface="Calibri" panose="020F0502020204030204" pitchFamily="34" charset="0"/>
              </a:rPr>
              <a:t>: dictates the agent's behavior. It's a mapping from states to actions.</a:t>
            </a:r>
          </a:p>
        </p:txBody>
      </p:sp>
      <p:sp>
        <p:nvSpPr>
          <p:cNvPr id="2" name="Content Placeholder 2">
            <a:extLst>
              <a:ext uri="{FF2B5EF4-FFF2-40B4-BE49-F238E27FC236}">
                <a16:creationId xmlns:a16="http://schemas.microsoft.com/office/drawing/2014/main" id="{38F2ECF7-2DEF-1E96-24FE-E61FF1A896F3}"/>
              </a:ext>
            </a:extLst>
          </p:cNvPr>
          <p:cNvSpPr txBox="1">
            <a:spLocks/>
          </p:cNvSpPr>
          <p:nvPr/>
        </p:nvSpPr>
        <p:spPr>
          <a:xfrm>
            <a:off x="242624" y="4343369"/>
            <a:ext cx="8398102" cy="85368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600" b="1" dirty="0">
                <a:solidFill>
                  <a:srgbClr val="032F5E"/>
                </a:solidFill>
                <a:latin typeface="Calibri" panose="020F0502020204030204" pitchFamily="34" charset="0"/>
                <a:cs typeface="Calibri" panose="020F0502020204030204" pitchFamily="34" charset="0"/>
              </a:rPr>
              <a:t>Value Function</a:t>
            </a:r>
            <a:r>
              <a:rPr lang="en-US" sz="1600" dirty="0">
                <a:solidFill>
                  <a:srgbClr val="032F5E"/>
                </a:solidFill>
                <a:latin typeface="Calibri" panose="020F0502020204030204" pitchFamily="34" charset="0"/>
                <a:cs typeface="Calibri" panose="020F0502020204030204" pitchFamily="34" charset="0"/>
              </a:rPr>
              <a:t>: estimates how good a state (or taking a specific action in a state) is for the agent in terms of future rewards.</a:t>
            </a:r>
          </a:p>
        </p:txBody>
      </p:sp>
      <p:sp>
        <p:nvSpPr>
          <p:cNvPr id="3" name="Content Placeholder 2">
            <a:extLst>
              <a:ext uri="{FF2B5EF4-FFF2-40B4-BE49-F238E27FC236}">
                <a16:creationId xmlns:a16="http://schemas.microsoft.com/office/drawing/2014/main" id="{7ACA157C-D16B-3924-84CA-A8460FC2A144}"/>
              </a:ext>
            </a:extLst>
          </p:cNvPr>
          <p:cNvSpPr txBox="1">
            <a:spLocks/>
          </p:cNvSpPr>
          <p:nvPr/>
        </p:nvSpPr>
        <p:spPr>
          <a:xfrm>
            <a:off x="242624" y="5391296"/>
            <a:ext cx="8461897" cy="85368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600" b="1" dirty="0">
                <a:solidFill>
                  <a:srgbClr val="032F5E"/>
                </a:solidFill>
                <a:latin typeface="Calibri" panose="020F0502020204030204" pitchFamily="34" charset="0"/>
                <a:cs typeface="Calibri" panose="020F0502020204030204" pitchFamily="34" charset="0"/>
              </a:rPr>
              <a:t>Q-value Function</a:t>
            </a:r>
            <a:r>
              <a:rPr lang="en-US" sz="1600" dirty="0">
                <a:solidFill>
                  <a:srgbClr val="032F5E"/>
                </a:solidFill>
                <a:latin typeface="Calibri" panose="020F0502020204030204" pitchFamily="34" charset="0"/>
                <a:cs typeface="Calibri" panose="020F0502020204030204" pitchFamily="34" charset="0"/>
              </a:rPr>
              <a:t>: estimate the expected long-term profit for each possible action in the current state, considering the policy's future actions.</a:t>
            </a:r>
          </a:p>
        </p:txBody>
      </p:sp>
    </p:spTree>
    <p:extLst>
      <p:ext uri="{BB962C8B-B14F-4D97-AF65-F5344CB8AC3E}">
        <p14:creationId xmlns:p14="http://schemas.microsoft.com/office/powerpoint/2010/main" val="3815187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1CAB48B0-2D9B-4484-A146-30AA9A7F92B7}"/>
              </a:ext>
            </a:extLst>
          </p:cNvPr>
          <p:cNvSpPr>
            <a:spLocks noGrp="1"/>
          </p:cNvSpPr>
          <p:nvPr>
            <p:ph type="title"/>
          </p:nvPr>
        </p:nvSpPr>
        <p:spPr>
          <a:xfrm>
            <a:off x="350354" y="272114"/>
            <a:ext cx="6621946" cy="687701"/>
          </a:xfrm>
        </p:spPr>
        <p:txBody>
          <a:bodyPr>
            <a:normAutofit/>
          </a:bodyPr>
          <a:lstStyle/>
          <a:p>
            <a:r>
              <a:rPr lang="en-US" sz="2800">
                <a:latin typeface="Calibri"/>
                <a:cs typeface="Calibri"/>
              </a:rPr>
              <a:t>The AI Revolution</a:t>
            </a:r>
            <a:endParaRPr lang="en-US"/>
          </a:p>
        </p:txBody>
      </p:sp>
      <p:sp>
        <p:nvSpPr>
          <p:cNvPr id="3" name="Content Placeholder 2">
            <a:extLst>
              <a:ext uri="{FF2B5EF4-FFF2-40B4-BE49-F238E27FC236}">
                <a16:creationId xmlns:a16="http://schemas.microsoft.com/office/drawing/2014/main" id="{59F7E0B8-7E21-473B-948A-DDB8C310BA1C}"/>
              </a:ext>
            </a:extLst>
          </p:cNvPr>
          <p:cNvSpPr>
            <a:spLocks noGrp="1"/>
          </p:cNvSpPr>
          <p:nvPr>
            <p:ph idx="1"/>
          </p:nvPr>
        </p:nvSpPr>
        <p:spPr>
          <a:xfrm>
            <a:off x="436800" y="820115"/>
            <a:ext cx="5702743" cy="5626069"/>
          </a:xfrm>
        </p:spPr>
        <p:txBody>
          <a:bodyPr lIns="91440" tIns="45720" rIns="91440" bIns="45720" anchor="t"/>
          <a:lstStyle/>
          <a:p>
            <a:pPr marL="0" indent="0">
              <a:lnSpc>
                <a:spcPct val="150000"/>
              </a:lnSpc>
              <a:buNone/>
            </a:pPr>
            <a:r>
              <a:rPr lang="en-US" sz="1600" dirty="0"/>
              <a:t>AI has been around for decades but is gaining significant traction recently due to the sheer volume of data now available.</a:t>
            </a:r>
          </a:p>
          <a:p>
            <a:pPr marL="0" indent="0">
              <a:lnSpc>
                <a:spcPct val="150000"/>
              </a:lnSpc>
              <a:buNone/>
            </a:pPr>
            <a:r>
              <a:rPr lang="en-US" sz="1600" dirty="0"/>
              <a:t>Data is essential for training AI models; more data leads to more accurate and effective models, much like practice improves a musician's skills.</a:t>
            </a:r>
          </a:p>
          <a:p>
            <a:pPr marL="0" indent="0">
              <a:lnSpc>
                <a:spcPct val="150000"/>
              </a:lnSpc>
              <a:buNone/>
            </a:pPr>
            <a:r>
              <a:rPr lang="en-US" sz="1600" dirty="0"/>
              <a:t>The availability of large datasets has led to groundbreaking advancements, especially in finance, where machine learning models trained on extensive market data predict stock market trends with remarkable accuracy. </a:t>
            </a:r>
          </a:p>
          <a:p>
            <a:pPr marL="0" indent="0">
              <a:lnSpc>
                <a:spcPct val="150000"/>
              </a:lnSpc>
              <a:buNone/>
            </a:pPr>
            <a:r>
              <a:rPr lang="en-US" sz="1600" dirty="0"/>
              <a:t>While AI offers immense opportunities, it also presents challenges. Understanding these algorithms, identifying risks, and evaluating performance is crucial for successful adoption. Hence, this analysis focuses on Machine Learning algorithms, their use cases, weaknesses, and performance evaluation.</a:t>
            </a:r>
            <a:endParaRPr lang="en-US" dirty="0">
              <a:latin typeface="Calibri"/>
              <a:ea typeface="Calibri"/>
              <a:cs typeface="Calibri"/>
            </a:endParaRPr>
          </a:p>
        </p:txBody>
      </p:sp>
      <p:sp>
        <p:nvSpPr>
          <p:cNvPr id="5" name="Slide Number Placeholder 4"/>
          <p:cNvSpPr>
            <a:spLocks noGrp="1"/>
          </p:cNvSpPr>
          <p:nvPr>
            <p:ph type="sldNum" sz="quarter" idx="12"/>
          </p:nvPr>
        </p:nvSpPr>
        <p:spPr>
          <a:xfrm>
            <a:off x="4937907" y="6322360"/>
            <a:ext cx="444776" cy="365125"/>
          </a:xfrm>
        </p:spPr>
        <p:txBody>
          <a:bodyPr/>
          <a:lstStyle/>
          <a:p>
            <a:fld id="{5930B5CD-230D-41EA-8C44-E0031D6C1835}" type="slidenum">
              <a:rPr lang="en-ZA" smtClean="0"/>
              <a:t>6</a:t>
            </a:fld>
            <a:endParaRPr lang="en-ZA" dirty="0"/>
          </a:p>
        </p:txBody>
      </p:sp>
      <p:pic>
        <p:nvPicPr>
          <p:cNvPr id="9" name="Picture 8" descr="A side by side of a robot head&#10;&#10;Description automatically generated">
            <a:extLst>
              <a:ext uri="{FF2B5EF4-FFF2-40B4-BE49-F238E27FC236}">
                <a16:creationId xmlns:a16="http://schemas.microsoft.com/office/drawing/2014/main" id="{49C29DEC-4BDC-F8F2-A953-8E62C2884C33}"/>
              </a:ext>
            </a:extLst>
          </p:cNvPr>
          <p:cNvPicPr>
            <a:picLocks noChangeAspect="1"/>
          </p:cNvPicPr>
          <p:nvPr/>
        </p:nvPicPr>
        <p:blipFill>
          <a:blip r:embed="rId2"/>
          <a:stretch>
            <a:fillRect/>
          </a:stretch>
        </p:blipFill>
        <p:spPr>
          <a:xfrm>
            <a:off x="5163929" y="1858281"/>
            <a:ext cx="4060494" cy="2675965"/>
          </a:xfrm>
          <a:prstGeom prst="rect">
            <a:avLst/>
          </a:prstGeom>
        </p:spPr>
      </p:pic>
      <p:pic>
        <p:nvPicPr>
          <p:cNvPr id="10" name="Picture 9" descr="A white rectangular sign with blue letters&#10;&#10;Description automatically generated">
            <a:extLst>
              <a:ext uri="{FF2B5EF4-FFF2-40B4-BE49-F238E27FC236}">
                <a16:creationId xmlns:a16="http://schemas.microsoft.com/office/drawing/2014/main" id="{F4C22B22-E7C3-B088-205A-24A20F358453}"/>
              </a:ext>
            </a:extLst>
          </p:cNvPr>
          <p:cNvPicPr>
            <a:picLocks noChangeAspect="1"/>
          </p:cNvPicPr>
          <p:nvPr/>
        </p:nvPicPr>
        <p:blipFill>
          <a:blip r:embed="rId3"/>
          <a:stretch>
            <a:fillRect/>
          </a:stretch>
        </p:blipFill>
        <p:spPr>
          <a:xfrm>
            <a:off x="6616470" y="4530538"/>
            <a:ext cx="1176101" cy="1148345"/>
          </a:xfrm>
          <a:prstGeom prst="rect">
            <a:avLst/>
          </a:prstGeom>
        </p:spPr>
      </p:pic>
    </p:spTree>
    <p:extLst>
      <p:ext uri="{BB962C8B-B14F-4D97-AF65-F5344CB8AC3E}">
        <p14:creationId xmlns:p14="http://schemas.microsoft.com/office/powerpoint/2010/main" val="1766120025"/>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1CAB48B0-2D9B-4484-A146-30AA9A7F92B7}"/>
              </a:ext>
            </a:extLst>
          </p:cNvPr>
          <p:cNvSpPr>
            <a:spLocks noGrp="1"/>
          </p:cNvSpPr>
          <p:nvPr>
            <p:ph type="title"/>
          </p:nvPr>
        </p:nvSpPr>
        <p:spPr>
          <a:xfrm>
            <a:off x="303972" y="-60324"/>
            <a:ext cx="7886700" cy="907084"/>
          </a:xfrm>
        </p:spPr>
        <p:txBody>
          <a:bodyPr>
            <a:normAutofit/>
          </a:bodyPr>
          <a:lstStyle/>
          <a:p>
            <a:r>
              <a:rPr lang="en-US" sz="2800" dirty="0">
                <a:latin typeface="Calibri"/>
                <a:cs typeface="Calibri"/>
              </a:rPr>
              <a:t>A Simple MDP: Grid World</a:t>
            </a:r>
          </a:p>
        </p:txBody>
      </p:sp>
      <p:sp>
        <p:nvSpPr>
          <p:cNvPr id="5" name="Slide Number Placeholder 4"/>
          <p:cNvSpPr>
            <a:spLocks noGrp="1"/>
          </p:cNvSpPr>
          <p:nvPr>
            <p:ph type="sldNum" sz="quarter" idx="12"/>
          </p:nvPr>
        </p:nvSpPr>
        <p:spPr/>
        <p:txBody>
          <a:bodyPr/>
          <a:lstStyle/>
          <a:p>
            <a:fld id="{5930B5CD-230D-41EA-8C44-E0031D6C1835}" type="slidenum">
              <a:rPr lang="en-ZA" smtClean="0"/>
              <a:t>60</a:t>
            </a:fld>
            <a:endParaRPr lang="en-ZA"/>
          </a:p>
        </p:txBody>
      </p:sp>
      <p:pic>
        <p:nvPicPr>
          <p:cNvPr id="3" name="Picture 2">
            <a:extLst>
              <a:ext uri="{FF2B5EF4-FFF2-40B4-BE49-F238E27FC236}">
                <a16:creationId xmlns:a16="http://schemas.microsoft.com/office/drawing/2014/main" id="{38C54A9D-D742-CA4A-9FD0-C3F6B4A9317B}"/>
              </a:ext>
            </a:extLst>
          </p:cNvPr>
          <p:cNvPicPr>
            <a:picLocks noChangeAspect="1"/>
          </p:cNvPicPr>
          <p:nvPr/>
        </p:nvPicPr>
        <p:blipFill>
          <a:blip r:embed="rId2"/>
          <a:stretch>
            <a:fillRect/>
          </a:stretch>
        </p:blipFill>
        <p:spPr>
          <a:xfrm>
            <a:off x="774295" y="932047"/>
            <a:ext cx="7212639" cy="3342241"/>
          </a:xfrm>
          <a:prstGeom prst="rect">
            <a:avLst/>
          </a:prstGeom>
        </p:spPr>
      </p:pic>
      <p:sp>
        <p:nvSpPr>
          <p:cNvPr id="6" name="Content Placeholder 2">
            <a:extLst>
              <a:ext uri="{FF2B5EF4-FFF2-40B4-BE49-F238E27FC236}">
                <a16:creationId xmlns:a16="http://schemas.microsoft.com/office/drawing/2014/main" id="{C242F754-5264-3884-6E99-EE866645790A}"/>
              </a:ext>
            </a:extLst>
          </p:cNvPr>
          <p:cNvSpPr txBox="1">
            <a:spLocks/>
          </p:cNvSpPr>
          <p:nvPr/>
        </p:nvSpPr>
        <p:spPr>
          <a:xfrm>
            <a:off x="1710396" y="4528800"/>
            <a:ext cx="5909603" cy="863300"/>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b="1" dirty="0">
                <a:solidFill>
                  <a:srgbClr val="032F5E"/>
                </a:solidFill>
                <a:latin typeface="Calibri" panose="020F0502020204030204" pitchFamily="34" charset="0"/>
                <a:cs typeface="Calibri" panose="020F0502020204030204" pitchFamily="34" charset="0"/>
              </a:rPr>
              <a:t>Goal</a:t>
            </a:r>
            <a:r>
              <a:rPr lang="en-US" dirty="0">
                <a:solidFill>
                  <a:srgbClr val="032F5E"/>
                </a:solidFill>
                <a:latin typeface="Calibri" panose="020F0502020204030204" pitchFamily="34" charset="0"/>
                <a:cs typeface="Calibri" panose="020F0502020204030204" pitchFamily="34" charset="0"/>
              </a:rPr>
              <a:t>: reach one of terminal states (greyed out) in</a:t>
            </a:r>
          </a:p>
          <a:p>
            <a:pPr algn="ctr">
              <a:lnSpc>
                <a:spcPct val="150000"/>
              </a:lnSpc>
            </a:pPr>
            <a:r>
              <a:rPr lang="en-US" dirty="0">
                <a:solidFill>
                  <a:srgbClr val="032F5E"/>
                </a:solidFill>
                <a:latin typeface="Calibri" panose="020F0502020204030204" pitchFamily="34" charset="0"/>
                <a:cs typeface="Calibri" panose="020F0502020204030204" pitchFamily="34" charset="0"/>
              </a:rPr>
              <a:t>least number of actions</a:t>
            </a:r>
          </a:p>
        </p:txBody>
      </p:sp>
      <p:sp>
        <p:nvSpPr>
          <p:cNvPr id="8" name="Oval 7">
            <a:extLst>
              <a:ext uri="{FF2B5EF4-FFF2-40B4-BE49-F238E27FC236}">
                <a16:creationId xmlns:a16="http://schemas.microsoft.com/office/drawing/2014/main" id="{E1D0266E-DA55-DBAF-E484-4A5C73479BC5}"/>
              </a:ext>
            </a:extLst>
          </p:cNvPr>
          <p:cNvSpPr/>
          <p:nvPr/>
        </p:nvSpPr>
        <p:spPr>
          <a:xfrm>
            <a:off x="5656521" y="3361660"/>
            <a:ext cx="120502" cy="134680"/>
          </a:xfrm>
          <a:prstGeom prst="ellipse">
            <a:avLst/>
          </a:prstGeom>
          <a:solidFill>
            <a:srgbClr val="0833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607463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1CAB48B0-2D9B-4484-A146-30AA9A7F92B7}"/>
              </a:ext>
            </a:extLst>
          </p:cNvPr>
          <p:cNvSpPr>
            <a:spLocks noGrp="1"/>
          </p:cNvSpPr>
          <p:nvPr>
            <p:ph type="title"/>
          </p:nvPr>
        </p:nvSpPr>
        <p:spPr>
          <a:xfrm>
            <a:off x="303972" y="-60324"/>
            <a:ext cx="7886700" cy="907084"/>
          </a:xfrm>
        </p:spPr>
        <p:txBody>
          <a:bodyPr>
            <a:normAutofit/>
          </a:bodyPr>
          <a:lstStyle/>
          <a:p>
            <a:r>
              <a:rPr lang="en-US" sz="2800" dirty="0">
                <a:latin typeface="Calibri"/>
                <a:cs typeface="Calibri"/>
              </a:rPr>
              <a:t>A Simple MDP: Grid World</a:t>
            </a:r>
          </a:p>
        </p:txBody>
      </p:sp>
      <p:sp>
        <p:nvSpPr>
          <p:cNvPr id="5" name="Slide Number Placeholder 4"/>
          <p:cNvSpPr>
            <a:spLocks noGrp="1"/>
          </p:cNvSpPr>
          <p:nvPr>
            <p:ph type="sldNum" sz="quarter" idx="12"/>
          </p:nvPr>
        </p:nvSpPr>
        <p:spPr/>
        <p:txBody>
          <a:bodyPr/>
          <a:lstStyle/>
          <a:p>
            <a:fld id="{5930B5CD-230D-41EA-8C44-E0031D6C1835}" type="slidenum">
              <a:rPr lang="en-ZA" smtClean="0"/>
              <a:t>61</a:t>
            </a:fld>
            <a:endParaRPr lang="en-ZA"/>
          </a:p>
        </p:txBody>
      </p:sp>
      <p:sp>
        <p:nvSpPr>
          <p:cNvPr id="6" name="Content Placeholder 2">
            <a:extLst>
              <a:ext uri="{FF2B5EF4-FFF2-40B4-BE49-F238E27FC236}">
                <a16:creationId xmlns:a16="http://schemas.microsoft.com/office/drawing/2014/main" id="{C242F754-5264-3884-6E99-EE866645790A}"/>
              </a:ext>
            </a:extLst>
          </p:cNvPr>
          <p:cNvSpPr txBox="1">
            <a:spLocks/>
          </p:cNvSpPr>
          <p:nvPr/>
        </p:nvSpPr>
        <p:spPr>
          <a:xfrm>
            <a:off x="1617198" y="4429562"/>
            <a:ext cx="5909603" cy="863300"/>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b="1" dirty="0">
                <a:solidFill>
                  <a:srgbClr val="032F5E"/>
                </a:solidFill>
                <a:latin typeface="Calibri" panose="020F0502020204030204" pitchFamily="34" charset="0"/>
                <a:cs typeface="Calibri" panose="020F0502020204030204" pitchFamily="34" charset="0"/>
              </a:rPr>
              <a:t>Goal</a:t>
            </a:r>
            <a:r>
              <a:rPr lang="en-US" dirty="0">
                <a:solidFill>
                  <a:srgbClr val="032F5E"/>
                </a:solidFill>
                <a:latin typeface="Calibri" panose="020F0502020204030204" pitchFamily="34" charset="0"/>
                <a:cs typeface="Calibri" panose="020F0502020204030204" pitchFamily="34" charset="0"/>
              </a:rPr>
              <a:t>: reach one of terminal states (greyed out) in</a:t>
            </a:r>
          </a:p>
          <a:p>
            <a:pPr algn="ctr">
              <a:lnSpc>
                <a:spcPct val="150000"/>
              </a:lnSpc>
            </a:pPr>
            <a:r>
              <a:rPr lang="en-US" dirty="0">
                <a:solidFill>
                  <a:srgbClr val="032F5E"/>
                </a:solidFill>
                <a:latin typeface="Calibri" panose="020F0502020204030204" pitchFamily="34" charset="0"/>
                <a:cs typeface="Calibri" panose="020F0502020204030204" pitchFamily="34" charset="0"/>
              </a:rPr>
              <a:t>least number of actions</a:t>
            </a:r>
          </a:p>
        </p:txBody>
      </p:sp>
      <p:pic>
        <p:nvPicPr>
          <p:cNvPr id="7" name="Picture 6">
            <a:extLst>
              <a:ext uri="{FF2B5EF4-FFF2-40B4-BE49-F238E27FC236}">
                <a16:creationId xmlns:a16="http://schemas.microsoft.com/office/drawing/2014/main" id="{78532CDB-B5DA-5F63-5DBC-5AECD1269E1C}"/>
              </a:ext>
            </a:extLst>
          </p:cNvPr>
          <p:cNvPicPr>
            <a:picLocks noChangeAspect="1"/>
          </p:cNvPicPr>
          <p:nvPr/>
        </p:nvPicPr>
        <p:blipFill rotWithShape="1">
          <a:blip r:embed="rId2"/>
          <a:srcRect l="5104" t="5249" r="4965" b="9087"/>
          <a:stretch/>
        </p:blipFill>
        <p:spPr>
          <a:xfrm>
            <a:off x="729221" y="846760"/>
            <a:ext cx="7685558" cy="2906233"/>
          </a:xfrm>
          <a:prstGeom prst="rect">
            <a:avLst/>
          </a:prstGeom>
        </p:spPr>
      </p:pic>
    </p:spTree>
    <p:extLst>
      <p:ext uri="{BB962C8B-B14F-4D97-AF65-F5344CB8AC3E}">
        <p14:creationId xmlns:p14="http://schemas.microsoft.com/office/powerpoint/2010/main" val="11197203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930B5CD-230D-41EA-8C44-E0031D6C1835}" type="slidenum">
              <a:rPr lang="en-ZA" smtClean="0"/>
              <a:t>62</a:t>
            </a:fld>
            <a:endParaRPr lang="en-ZA"/>
          </a:p>
        </p:txBody>
      </p:sp>
      <p:sp>
        <p:nvSpPr>
          <p:cNvPr id="4" name="Title 5">
            <a:extLst>
              <a:ext uri="{FF2B5EF4-FFF2-40B4-BE49-F238E27FC236}">
                <a16:creationId xmlns:a16="http://schemas.microsoft.com/office/drawing/2014/main" id="{1CAB48B0-2D9B-4484-A146-30AA9A7F92B7}"/>
              </a:ext>
            </a:extLst>
          </p:cNvPr>
          <p:cNvSpPr>
            <a:spLocks noGrp="1"/>
          </p:cNvSpPr>
          <p:nvPr>
            <p:ph type="title"/>
          </p:nvPr>
        </p:nvSpPr>
        <p:spPr>
          <a:xfrm>
            <a:off x="158437" y="0"/>
            <a:ext cx="7886700" cy="907084"/>
          </a:xfrm>
        </p:spPr>
        <p:txBody>
          <a:bodyPr>
            <a:normAutofit/>
          </a:bodyPr>
          <a:lstStyle/>
          <a:p>
            <a:r>
              <a:rPr lang="en-US" dirty="0"/>
              <a:t>RL Algorithms</a:t>
            </a:r>
          </a:p>
        </p:txBody>
      </p:sp>
      <p:grpSp>
        <p:nvGrpSpPr>
          <p:cNvPr id="9" name="Group 8">
            <a:extLst>
              <a:ext uri="{FF2B5EF4-FFF2-40B4-BE49-F238E27FC236}">
                <a16:creationId xmlns:a16="http://schemas.microsoft.com/office/drawing/2014/main" id="{C69D3301-37F7-4041-EED3-3B45635C9A7C}"/>
              </a:ext>
            </a:extLst>
          </p:cNvPr>
          <p:cNvGrpSpPr/>
          <p:nvPr/>
        </p:nvGrpSpPr>
        <p:grpSpPr>
          <a:xfrm>
            <a:off x="388088" y="1017298"/>
            <a:ext cx="9004017" cy="4492004"/>
            <a:chOff x="556437" y="305851"/>
            <a:chExt cx="9004017" cy="4492004"/>
          </a:xfrm>
        </p:grpSpPr>
        <p:sp>
          <p:nvSpPr>
            <p:cNvPr id="7" name="TextBox 6">
              <a:extLst>
                <a:ext uri="{FF2B5EF4-FFF2-40B4-BE49-F238E27FC236}">
                  <a16:creationId xmlns:a16="http://schemas.microsoft.com/office/drawing/2014/main" id="{D506A415-3852-3AE2-A87F-017F0F533CAA}"/>
                </a:ext>
              </a:extLst>
            </p:cNvPr>
            <p:cNvSpPr txBox="1"/>
            <p:nvPr/>
          </p:nvSpPr>
          <p:spPr>
            <a:xfrm>
              <a:off x="556437" y="305851"/>
              <a:ext cx="1977656" cy="369332"/>
            </a:xfrm>
            <a:prstGeom prst="rect">
              <a:avLst/>
            </a:prstGeom>
            <a:noFill/>
          </p:spPr>
          <p:txBody>
            <a:bodyPr wrap="square" rtlCol="0">
              <a:spAutoFit/>
            </a:bodyPr>
            <a:lstStyle/>
            <a:p>
              <a:r>
                <a:rPr lang="en-US" i="1" dirty="0">
                  <a:solidFill>
                    <a:srgbClr val="002060"/>
                  </a:solidFill>
                </a:rPr>
                <a:t>Model-based</a:t>
              </a:r>
              <a:endParaRPr lang="en-GB" i="1" dirty="0">
                <a:solidFill>
                  <a:srgbClr val="002060"/>
                </a:solidFill>
              </a:endParaRPr>
            </a:p>
          </p:txBody>
        </p:sp>
        <p:sp>
          <p:nvSpPr>
            <p:cNvPr id="8" name="TextBox 7">
              <a:extLst>
                <a:ext uri="{FF2B5EF4-FFF2-40B4-BE49-F238E27FC236}">
                  <a16:creationId xmlns:a16="http://schemas.microsoft.com/office/drawing/2014/main" id="{F592818A-C351-DE81-9396-D64BD948A625}"/>
                </a:ext>
              </a:extLst>
            </p:cNvPr>
            <p:cNvSpPr txBox="1"/>
            <p:nvPr/>
          </p:nvSpPr>
          <p:spPr>
            <a:xfrm>
              <a:off x="793897" y="1452092"/>
              <a:ext cx="3551275" cy="1323439"/>
            </a:xfrm>
            <a:prstGeom prst="rect">
              <a:avLst/>
            </a:prstGeom>
            <a:noFill/>
            <a:ln>
              <a:solidFill>
                <a:srgbClr val="032F5E"/>
              </a:solidFill>
            </a:ln>
          </p:spPr>
          <p:txBody>
            <a:bodyPr wrap="square" rtlCol="0">
              <a:spAutoFit/>
            </a:bodyPr>
            <a:lstStyle/>
            <a:p>
              <a:r>
                <a:rPr lang="en-US" sz="1600" i="1">
                  <a:solidFill>
                    <a:srgbClr val="002060"/>
                  </a:solidFill>
                </a:rPr>
                <a:t>Markov Decision Process   P(s’, s, a)</a:t>
              </a:r>
            </a:p>
            <a:p>
              <a:endParaRPr lang="en-US" sz="1600" i="1">
                <a:solidFill>
                  <a:srgbClr val="002060"/>
                </a:solidFill>
              </a:endParaRPr>
            </a:p>
            <a:p>
              <a:pPr algn="ctr"/>
              <a:r>
                <a:rPr lang="en-US" sz="1600" i="1">
                  <a:solidFill>
                    <a:srgbClr val="002060"/>
                  </a:solidFill>
                </a:rPr>
                <a:t>Policy Iteration </a:t>
              </a:r>
            </a:p>
            <a:p>
              <a:pPr algn="ctr"/>
              <a:endParaRPr lang="en-US" sz="1600" i="1">
                <a:solidFill>
                  <a:srgbClr val="002060"/>
                </a:solidFill>
              </a:endParaRPr>
            </a:p>
            <a:p>
              <a:pPr algn="ctr"/>
              <a:r>
                <a:rPr lang="en-US" sz="1600" i="1">
                  <a:solidFill>
                    <a:srgbClr val="002060"/>
                  </a:solidFill>
                </a:rPr>
                <a:t>Value Iteration </a:t>
              </a:r>
              <a:endParaRPr lang="en-GB" sz="1600" i="1">
                <a:solidFill>
                  <a:srgbClr val="002060"/>
                </a:solidFill>
              </a:endParaRPr>
            </a:p>
          </p:txBody>
        </p:sp>
        <p:sp>
          <p:nvSpPr>
            <p:cNvPr id="10" name="TextBox 9">
              <a:extLst>
                <a:ext uri="{FF2B5EF4-FFF2-40B4-BE49-F238E27FC236}">
                  <a16:creationId xmlns:a16="http://schemas.microsoft.com/office/drawing/2014/main" id="{EB015427-08A0-DDC3-6BC6-E9E5EB6B00BB}"/>
                </a:ext>
              </a:extLst>
            </p:cNvPr>
            <p:cNvSpPr txBox="1"/>
            <p:nvPr/>
          </p:nvSpPr>
          <p:spPr>
            <a:xfrm>
              <a:off x="758456" y="3319800"/>
              <a:ext cx="3551275" cy="584775"/>
            </a:xfrm>
            <a:prstGeom prst="rect">
              <a:avLst/>
            </a:prstGeom>
            <a:noFill/>
            <a:ln>
              <a:noFill/>
            </a:ln>
          </p:spPr>
          <p:txBody>
            <a:bodyPr wrap="square" rtlCol="0">
              <a:spAutoFit/>
            </a:bodyPr>
            <a:lstStyle/>
            <a:p>
              <a:pPr algn="ctr"/>
              <a:r>
                <a:rPr lang="en-US" sz="1600" i="1">
                  <a:solidFill>
                    <a:srgbClr val="002060"/>
                  </a:solidFill>
                </a:rPr>
                <a:t>Dynamic programming and Bellman Optimality</a:t>
              </a:r>
              <a:endParaRPr lang="en-GB" sz="1600" i="1">
                <a:solidFill>
                  <a:srgbClr val="002060"/>
                </a:solidFill>
              </a:endParaRPr>
            </a:p>
          </p:txBody>
        </p:sp>
        <p:sp>
          <p:nvSpPr>
            <p:cNvPr id="11" name="TextBox 10">
              <a:extLst>
                <a:ext uri="{FF2B5EF4-FFF2-40B4-BE49-F238E27FC236}">
                  <a16:creationId xmlns:a16="http://schemas.microsoft.com/office/drawing/2014/main" id="{B49D8776-DD00-160B-5F64-210744365F55}"/>
                </a:ext>
              </a:extLst>
            </p:cNvPr>
            <p:cNvSpPr txBox="1"/>
            <p:nvPr/>
          </p:nvSpPr>
          <p:spPr>
            <a:xfrm>
              <a:off x="6328144" y="1216422"/>
              <a:ext cx="1024270" cy="341271"/>
            </a:xfrm>
            <a:prstGeom prst="rect">
              <a:avLst/>
            </a:prstGeom>
            <a:noFill/>
            <a:ln>
              <a:solidFill>
                <a:srgbClr val="032F5E"/>
              </a:solidFill>
            </a:ln>
          </p:spPr>
          <p:txBody>
            <a:bodyPr wrap="square" rtlCol="0">
              <a:spAutoFit/>
            </a:bodyPr>
            <a:lstStyle/>
            <a:p>
              <a:r>
                <a:rPr lang="en-US" sz="1600" i="1">
                  <a:solidFill>
                    <a:srgbClr val="002060"/>
                  </a:solidFill>
                </a:rPr>
                <a:t>SARSA</a:t>
              </a:r>
              <a:endParaRPr lang="en-GB" sz="1600" i="1">
                <a:solidFill>
                  <a:srgbClr val="002060"/>
                </a:solidFill>
              </a:endParaRPr>
            </a:p>
          </p:txBody>
        </p:sp>
        <p:sp>
          <p:nvSpPr>
            <p:cNvPr id="12" name="TextBox 11">
              <a:extLst>
                <a:ext uri="{FF2B5EF4-FFF2-40B4-BE49-F238E27FC236}">
                  <a16:creationId xmlns:a16="http://schemas.microsoft.com/office/drawing/2014/main" id="{52857C77-F650-260A-49A0-66C8DF9E4A7E}"/>
                </a:ext>
              </a:extLst>
            </p:cNvPr>
            <p:cNvSpPr txBox="1"/>
            <p:nvPr/>
          </p:nvSpPr>
          <p:spPr>
            <a:xfrm>
              <a:off x="7582798" y="305851"/>
              <a:ext cx="1977656" cy="369332"/>
            </a:xfrm>
            <a:prstGeom prst="rect">
              <a:avLst/>
            </a:prstGeom>
            <a:noFill/>
          </p:spPr>
          <p:txBody>
            <a:bodyPr wrap="square" rtlCol="0">
              <a:spAutoFit/>
            </a:bodyPr>
            <a:lstStyle/>
            <a:p>
              <a:r>
                <a:rPr lang="en-US" i="1" dirty="0">
                  <a:solidFill>
                    <a:srgbClr val="002060"/>
                  </a:solidFill>
                </a:rPr>
                <a:t>Model-free</a:t>
              </a:r>
              <a:endParaRPr lang="en-GB" i="1" dirty="0">
                <a:solidFill>
                  <a:srgbClr val="002060"/>
                </a:solidFill>
              </a:endParaRPr>
            </a:p>
          </p:txBody>
        </p:sp>
        <p:sp>
          <p:nvSpPr>
            <p:cNvPr id="13" name="TextBox 12">
              <a:extLst>
                <a:ext uri="{FF2B5EF4-FFF2-40B4-BE49-F238E27FC236}">
                  <a16:creationId xmlns:a16="http://schemas.microsoft.com/office/drawing/2014/main" id="{238D570D-2662-2D7F-249C-9A3B63A14228}"/>
                </a:ext>
              </a:extLst>
            </p:cNvPr>
            <p:cNvSpPr txBox="1"/>
            <p:nvPr/>
          </p:nvSpPr>
          <p:spPr>
            <a:xfrm>
              <a:off x="5731455" y="2006106"/>
              <a:ext cx="2457056" cy="338554"/>
            </a:xfrm>
            <a:prstGeom prst="rect">
              <a:avLst/>
            </a:prstGeom>
            <a:noFill/>
            <a:ln>
              <a:solidFill>
                <a:srgbClr val="032F5E"/>
              </a:solidFill>
            </a:ln>
          </p:spPr>
          <p:txBody>
            <a:bodyPr wrap="square" rtlCol="0">
              <a:spAutoFit/>
            </a:bodyPr>
            <a:lstStyle/>
            <a:p>
              <a:r>
                <a:rPr lang="en-US" sz="1600" i="1" dirty="0">
                  <a:solidFill>
                    <a:srgbClr val="002060"/>
                  </a:solidFill>
                </a:rPr>
                <a:t>Q-Learning           Q(s, a)</a:t>
              </a:r>
              <a:endParaRPr lang="en-GB" sz="1600" i="1" dirty="0">
                <a:solidFill>
                  <a:srgbClr val="002060"/>
                </a:solidFill>
              </a:endParaRPr>
            </a:p>
          </p:txBody>
        </p:sp>
        <p:sp>
          <p:nvSpPr>
            <p:cNvPr id="14" name="TextBox 13">
              <a:extLst>
                <a:ext uri="{FF2B5EF4-FFF2-40B4-BE49-F238E27FC236}">
                  <a16:creationId xmlns:a16="http://schemas.microsoft.com/office/drawing/2014/main" id="{A83E61F9-4D20-6814-C5A7-43531E662FFB}"/>
                </a:ext>
              </a:extLst>
            </p:cNvPr>
            <p:cNvSpPr txBox="1"/>
            <p:nvPr/>
          </p:nvSpPr>
          <p:spPr>
            <a:xfrm>
              <a:off x="5566981" y="2813959"/>
              <a:ext cx="2810458" cy="338554"/>
            </a:xfrm>
            <a:prstGeom prst="rect">
              <a:avLst/>
            </a:prstGeom>
            <a:noFill/>
            <a:ln>
              <a:solidFill>
                <a:srgbClr val="032F5E"/>
              </a:solidFill>
            </a:ln>
          </p:spPr>
          <p:txBody>
            <a:bodyPr wrap="square" rtlCol="0">
              <a:spAutoFit/>
            </a:bodyPr>
            <a:lstStyle/>
            <a:p>
              <a:r>
                <a:rPr lang="en-US" sz="1600" i="1">
                  <a:solidFill>
                    <a:srgbClr val="002060"/>
                  </a:solidFill>
                </a:rPr>
                <a:t>Policy Gradient Optimization</a:t>
              </a:r>
              <a:endParaRPr lang="en-GB" sz="1600" i="1">
                <a:solidFill>
                  <a:srgbClr val="002060"/>
                </a:solidFill>
              </a:endParaRPr>
            </a:p>
          </p:txBody>
        </p:sp>
        <p:grpSp>
          <p:nvGrpSpPr>
            <p:cNvPr id="6" name="Group 5">
              <a:extLst>
                <a:ext uri="{FF2B5EF4-FFF2-40B4-BE49-F238E27FC236}">
                  <a16:creationId xmlns:a16="http://schemas.microsoft.com/office/drawing/2014/main" id="{5BE41CC2-D1B7-1EA8-5B84-B74F6626066A}"/>
                </a:ext>
              </a:extLst>
            </p:cNvPr>
            <p:cNvGrpSpPr/>
            <p:nvPr/>
          </p:nvGrpSpPr>
          <p:grpSpPr>
            <a:xfrm>
              <a:off x="623777" y="786816"/>
              <a:ext cx="8190614" cy="4011039"/>
              <a:chOff x="623777" y="786816"/>
              <a:chExt cx="8190614" cy="4011039"/>
            </a:xfrm>
          </p:grpSpPr>
          <p:sp>
            <p:nvSpPr>
              <p:cNvPr id="2" name="Rectangle: Rounded Corners 1">
                <a:extLst>
                  <a:ext uri="{FF2B5EF4-FFF2-40B4-BE49-F238E27FC236}">
                    <a16:creationId xmlns:a16="http://schemas.microsoft.com/office/drawing/2014/main" id="{81388CD4-CCE3-C7E5-B20C-805A4B62CF6A}"/>
                  </a:ext>
                </a:extLst>
              </p:cNvPr>
              <p:cNvSpPr/>
              <p:nvPr/>
            </p:nvSpPr>
            <p:spPr>
              <a:xfrm>
                <a:off x="623777" y="786816"/>
                <a:ext cx="3948223" cy="3522919"/>
              </a:xfrm>
              <a:prstGeom prst="roundRect">
                <a:avLst>
                  <a:gd name="adj" fmla="val 270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Rounded Corners 2">
                <a:extLst>
                  <a:ext uri="{FF2B5EF4-FFF2-40B4-BE49-F238E27FC236}">
                    <a16:creationId xmlns:a16="http://schemas.microsoft.com/office/drawing/2014/main" id="{33B9CEC1-253F-B558-5900-17901EF8D688}"/>
                  </a:ext>
                </a:extLst>
              </p:cNvPr>
              <p:cNvSpPr/>
              <p:nvPr/>
            </p:nvSpPr>
            <p:spPr>
              <a:xfrm>
                <a:off x="4866168" y="786816"/>
                <a:ext cx="3948223" cy="3522919"/>
              </a:xfrm>
              <a:prstGeom prst="roundRect">
                <a:avLst>
                  <a:gd name="adj" fmla="val 270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85FF1DEC-03CC-A0D3-277E-DAB58F353BB3}"/>
                  </a:ext>
                </a:extLst>
              </p:cNvPr>
              <p:cNvSpPr txBox="1"/>
              <p:nvPr/>
            </p:nvSpPr>
            <p:spPr>
              <a:xfrm>
                <a:off x="3273014" y="4459301"/>
                <a:ext cx="2934670" cy="338554"/>
              </a:xfrm>
              <a:prstGeom prst="rect">
                <a:avLst/>
              </a:prstGeom>
              <a:noFill/>
              <a:ln>
                <a:solidFill>
                  <a:srgbClr val="032F5E"/>
                </a:solidFill>
              </a:ln>
            </p:spPr>
            <p:txBody>
              <a:bodyPr wrap="square" rtlCol="0">
                <a:spAutoFit/>
              </a:bodyPr>
              <a:lstStyle/>
              <a:p>
                <a:r>
                  <a:rPr lang="en-US" sz="1600" i="1" dirty="0">
                    <a:solidFill>
                      <a:srgbClr val="002060"/>
                    </a:solidFill>
                  </a:rPr>
                  <a:t>Deep Reinforcement Learning</a:t>
                </a:r>
                <a:endParaRPr lang="en-GB" sz="1600" i="1" dirty="0">
                  <a:solidFill>
                    <a:srgbClr val="002060"/>
                  </a:solidFill>
                </a:endParaRPr>
              </a:p>
            </p:txBody>
          </p:sp>
        </p:grpSp>
      </p:grpSp>
    </p:spTree>
    <p:extLst>
      <p:ext uri="{BB962C8B-B14F-4D97-AF65-F5344CB8AC3E}">
        <p14:creationId xmlns:p14="http://schemas.microsoft.com/office/powerpoint/2010/main" val="26100503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930B5CD-230D-41EA-8C44-E0031D6C1835}" type="slidenum">
              <a:rPr lang="en-ZA" smtClean="0"/>
              <a:t>63</a:t>
            </a:fld>
            <a:endParaRPr lang="en-ZA"/>
          </a:p>
        </p:txBody>
      </p:sp>
      <p:sp>
        <p:nvSpPr>
          <p:cNvPr id="4" name="Title 5">
            <a:extLst>
              <a:ext uri="{FF2B5EF4-FFF2-40B4-BE49-F238E27FC236}">
                <a16:creationId xmlns:a16="http://schemas.microsoft.com/office/drawing/2014/main" id="{1CAB48B0-2D9B-4484-A146-30AA9A7F92B7}"/>
              </a:ext>
            </a:extLst>
          </p:cNvPr>
          <p:cNvSpPr>
            <a:spLocks noGrp="1"/>
          </p:cNvSpPr>
          <p:nvPr>
            <p:ph type="title"/>
          </p:nvPr>
        </p:nvSpPr>
        <p:spPr>
          <a:xfrm>
            <a:off x="211445" y="272115"/>
            <a:ext cx="7886700" cy="907084"/>
          </a:xfrm>
        </p:spPr>
        <p:txBody>
          <a:bodyPr>
            <a:normAutofit/>
          </a:bodyPr>
          <a:lstStyle/>
          <a:p>
            <a:r>
              <a:rPr lang="en-US" dirty="0">
                <a:latin typeface="Frutiger LT 55 Roman"/>
              </a:rPr>
              <a:t>Challenges in RL</a:t>
            </a:r>
            <a:endParaRPr lang="en-US" dirty="0"/>
          </a:p>
        </p:txBody>
      </p:sp>
      <p:sp>
        <p:nvSpPr>
          <p:cNvPr id="22" name="Content Placeholder 2">
            <a:extLst>
              <a:ext uri="{FF2B5EF4-FFF2-40B4-BE49-F238E27FC236}">
                <a16:creationId xmlns:a16="http://schemas.microsoft.com/office/drawing/2014/main" id="{DF36F0EA-5F5F-0853-7622-D4883A170F5E}"/>
              </a:ext>
            </a:extLst>
          </p:cNvPr>
          <p:cNvSpPr txBox="1">
            <a:spLocks/>
          </p:cNvSpPr>
          <p:nvPr/>
        </p:nvSpPr>
        <p:spPr>
          <a:xfrm>
            <a:off x="211445" y="1179199"/>
            <a:ext cx="8698267" cy="3644261"/>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300000"/>
              </a:lnSpc>
              <a:buFont typeface="+mj-lt"/>
              <a:buAutoNum type="arabicPeriod"/>
            </a:pPr>
            <a:r>
              <a:rPr lang="en-US" dirty="0">
                <a:solidFill>
                  <a:srgbClr val="032F5E"/>
                </a:solidFill>
                <a:latin typeface="Calibri"/>
                <a:ea typeface="Calibri"/>
                <a:cs typeface="Calibri"/>
              </a:rPr>
              <a:t>Credit Assignment Problem (Sampling Efficient and Sparse Rewarding)</a:t>
            </a:r>
          </a:p>
          <a:p>
            <a:pPr marL="342900" indent="-342900">
              <a:lnSpc>
                <a:spcPct val="300000"/>
              </a:lnSpc>
              <a:buFont typeface="+mj-lt"/>
              <a:buAutoNum type="arabicPeriod"/>
            </a:pPr>
            <a:r>
              <a:rPr lang="en-US" dirty="0">
                <a:solidFill>
                  <a:srgbClr val="032F5E"/>
                </a:solidFill>
                <a:latin typeface="Calibri"/>
                <a:ea typeface="Calibri"/>
                <a:cs typeface="Calibri"/>
              </a:rPr>
              <a:t>Computationally Expensive</a:t>
            </a:r>
          </a:p>
          <a:p>
            <a:pPr marL="342900" indent="-342900">
              <a:lnSpc>
                <a:spcPct val="300000"/>
              </a:lnSpc>
              <a:buFont typeface="+mj-lt"/>
              <a:buAutoNum type="arabicPeriod"/>
            </a:pPr>
            <a:r>
              <a:rPr lang="en-US" dirty="0">
                <a:solidFill>
                  <a:srgbClr val="032F5E"/>
                </a:solidFill>
                <a:latin typeface="Calibri"/>
                <a:ea typeface="Calibri"/>
                <a:cs typeface="Calibri"/>
              </a:rPr>
              <a:t>Challenging Performance Measurements / Evaluation</a:t>
            </a:r>
          </a:p>
          <a:p>
            <a:pPr marL="342900" indent="-342900">
              <a:lnSpc>
                <a:spcPct val="300000"/>
              </a:lnSpc>
              <a:buFont typeface="+mj-lt"/>
              <a:buAutoNum type="arabicPeriod"/>
            </a:pPr>
            <a:r>
              <a:rPr lang="en-US" dirty="0">
                <a:solidFill>
                  <a:srgbClr val="032F5E"/>
                </a:solidFill>
                <a:latin typeface="Calibri"/>
                <a:ea typeface="Calibri"/>
                <a:cs typeface="Calibri"/>
              </a:rPr>
              <a:t>Higher technical skills required for implementation</a:t>
            </a:r>
            <a:endParaRPr lang="en-US" dirty="0">
              <a:solidFill>
                <a:srgbClr val="032F5E"/>
              </a:solidFill>
              <a:latin typeface="Calibri" panose="020F0502020204030204" pitchFamily="34" charset="0"/>
              <a:ea typeface="Calibri"/>
              <a:cs typeface="Calibri" panose="020F0502020204030204" pitchFamily="34" charset="0"/>
            </a:endParaRPr>
          </a:p>
        </p:txBody>
      </p:sp>
    </p:spTree>
    <p:extLst>
      <p:ext uri="{BB962C8B-B14F-4D97-AF65-F5344CB8AC3E}">
        <p14:creationId xmlns:p14="http://schemas.microsoft.com/office/powerpoint/2010/main" val="12321412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B4767A04-95AE-D6D3-09A5-9C7F11449F0A}"/>
              </a:ext>
            </a:extLst>
          </p:cNvPr>
          <p:cNvSpPr txBox="1"/>
          <p:nvPr/>
        </p:nvSpPr>
        <p:spPr>
          <a:xfrm>
            <a:off x="6840772" y="6159231"/>
            <a:ext cx="3166433" cy="276999"/>
          </a:xfrm>
          <a:prstGeom prst="rect">
            <a:avLst/>
          </a:prstGeom>
          <a:noFill/>
        </p:spPr>
        <p:txBody>
          <a:bodyPr wrap="square" lIns="91440" tIns="45720" rIns="91440" bIns="45720" rtlCol="0" anchor="t">
            <a:spAutoFit/>
          </a:bodyPr>
          <a:lstStyle/>
          <a:p>
            <a:r>
              <a:rPr lang="en-US" sz="1200" i="1" dirty="0"/>
              <a:t>Source: Stanford University</a:t>
            </a:r>
            <a:endParaRPr lang="en-US" sz="1600" i="1" dirty="0"/>
          </a:p>
        </p:txBody>
      </p:sp>
      <p:grpSp>
        <p:nvGrpSpPr>
          <p:cNvPr id="7" name="Group 6">
            <a:extLst>
              <a:ext uri="{FF2B5EF4-FFF2-40B4-BE49-F238E27FC236}">
                <a16:creationId xmlns:a16="http://schemas.microsoft.com/office/drawing/2014/main" id="{B868E236-E69F-BBB2-33B2-ADEEC0D25FD5}"/>
              </a:ext>
            </a:extLst>
          </p:cNvPr>
          <p:cNvGrpSpPr/>
          <p:nvPr/>
        </p:nvGrpSpPr>
        <p:grpSpPr>
          <a:xfrm>
            <a:off x="272321" y="1756348"/>
            <a:ext cx="3752537" cy="3842478"/>
            <a:chOff x="272321" y="1756348"/>
            <a:chExt cx="3752537" cy="3842478"/>
          </a:xfrm>
        </p:grpSpPr>
        <p:sp>
          <p:nvSpPr>
            <p:cNvPr id="6" name="Oval 5">
              <a:extLst>
                <a:ext uri="{FF2B5EF4-FFF2-40B4-BE49-F238E27FC236}">
                  <a16:creationId xmlns:a16="http://schemas.microsoft.com/office/drawing/2014/main" id="{32680EFD-A358-D3EB-FCD0-EE46636729B1}"/>
                </a:ext>
              </a:extLst>
            </p:cNvPr>
            <p:cNvSpPr/>
            <p:nvPr/>
          </p:nvSpPr>
          <p:spPr>
            <a:xfrm>
              <a:off x="272321" y="1756348"/>
              <a:ext cx="3752537" cy="3842478"/>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B9530E2D-61A1-D49E-FA1E-7534483B108C}"/>
                </a:ext>
              </a:extLst>
            </p:cNvPr>
            <p:cNvSpPr/>
            <p:nvPr/>
          </p:nvSpPr>
          <p:spPr>
            <a:xfrm>
              <a:off x="975609" y="2508354"/>
              <a:ext cx="2345960" cy="2338466"/>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 name="Group 7">
            <a:extLst>
              <a:ext uri="{FF2B5EF4-FFF2-40B4-BE49-F238E27FC236}">
                <a16:creationId xmlns:a16="http://schemas.microsoft.com/office/drawing/2014/main" id="{7CEA0EB2-3A6C-D9D0-35D2-D0F2350FF213}"/>
              </a:ext>
            </a:extLst>
          </p:cNvPr>
          <p:cNvGrpSpPr/>
          <p:nvPr/>
        </p:nvGrpSpPr>
        <p:grpSpPr>
          <a:xfrm>
            <a:off x="5088199" y="973771"/>
            <a:ext cx="2122359" cy="2143008"/>
            <a:chOff x="422223" y="1964961"/>
            <a:chExt cx="1882516" cy="1921239"/>
          </a:xfrm>
        </p:grpSpPr>
        <p:sp>
          <p:nvSpPr>
            <p:cNvPr id="9" name="Oval 8">
              <a:extLst>
                <a:ext uri="{FF2B5EF4-FFF2-40B4-BE49-F238E27FC236}">
                  <a16:creationId xmlns:a16="http://schemas.microsoft.com/office/drawing/2014/main" id="{30B1A23E-DC39-8E8F-9DDB-A1452434FB56}"/>
                </a:ext>
              </a:extLst>
            </p:cNvPr>
            <p:cNvSpPr/>
            <p:nvPr/>
          </p:nvSpPr>
          <p:spPr>
            <a:xfrm>
              <a:off x="422223" y="1964961"/>
              <a:ext cx="1882516" cy="1921239"/>
            </a:xfrm>
            <a:prstGeom prst="ellips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E5919A29-93BF-A59B-C2A4-3C2CF5CBE189}"/>
                </a:ext>
              </a:extLst>
            </p:cNvPr>
            <p:cNvSpPr/>
            <p:nvPr/>
          </p:nvSpPr>
          <p:spPr>
            <a:xfrm>
              <a:off x="1111199" y="2650727"/>
              <a:ext cx="585955" cy="549707"/>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FD891055-86E2-B909-583B-FEA275D8D5C9}"/>
              </a:ext>
            </a:extLst>
          </p:cNvPr>
          <p:cNvGrpSpPr/>
          <p:nvPr/>
        </p:nvGrpSpPr>
        <p:grpSpPr>
          <a:xfrm>
            <a:off x="4939262" y="4349646"/>
            <a:ext cx="1197965" cy="1249180"/>
            <a:chOff x="422223" y="1964961"/>
            <a:chExt cx="1882516" cy="1921239"/>
          </a:xfrm>
        </p:grpSpPr>
        <p:sp>
          <p:nvSpPr>
            <p:cNvPr id="13" name="Oval 12">
              <a:extLst>
                <a:ext uri="{FF2B5EF4-FFF2-40B4-BE49-F238E27FC236}">
                  <a16:creationId xmlns:a16="http://schemas.microsoft.com/office/drawing/2014/main" id="{EFB7398E-132D-75A4-4CEC-4EEE38C37847}"/>
                </a:ext>
              </a:extLst>
            </p:cNvPr>
            <p:cNvSpPr/>
            <p:nvPr/>
          </p:nvSpPr>
          <p:spPr>
            <a:xfrm>
              <a:off x="422223" y="1964961"/>
              <a:ext cx="1882516" cy="1921239"/>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3F9EBCBB-6905-A8D5-558F-B09339EC9045}"/>
                </a:ext>
              </a:extLst>
            </p:cNvPr>
            <p:cNvSpPr/>
            <p:nvPr/>
          </p:nvSpPr>
          <p:spPr>
            <a:xfrm>
              <a:off x="656267" y="2216372"/>
              <a:ext cx="1409428" cy="1433010"/>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TextBox 14">
            <a:extLst>
              <a:ext uri="{FF2B5EF4-FFF2-40B4-BE49-F238E27FC236}">
                <a16:creationId xmlns:a16="http://schemas.microsoft.com/office/drawing/2014/main" id="{38CFCAD3-D184-0C5C-B6EE-4500B62AA02D}"/>
              </a:ext>
            </a:extLst>
          </p:cNvPr>
          <p:cNvSpPr txBox="1"/>
          <p:nvPr/>
        </p:nvSpPr>
        <p:spPr>
          <a:xfrm>
            <a:off x="1541725" y="5667051"/>
            <a:ext cx="1779844" cy="307777"/>
          </a:xfrm>
          <a:prstGeom prst="rect">
            <a:avLst/>
          </a:prstGeom>
          <a:noFill/>
        </p:spPr>
        <p:txBody>
          <a:bodyPr wrap="square" lIns="91440" tIns="45720" rIns="91440" bIns="45720" rtlCol="0" anchor="t">
            <a:spAutoFit/>
          </a:bodyPr>
          <a:lstStyle/>
          <a:p>
            <a:r>
              <a:rPr lang="en-US" sz="1400"/>
              <a:t>Supervised ML</a:t>
            </a:r>
            <a:endParaRPr lang="en-US"/>
          </a:p>
        </p:txBody>
      </p:sp>
      <p:sp>
        <p:nvSpPr>
          <p:cNvPr id="16" name="TextBox 15">
            <a:extLst>
              <a:ext uri="{FF2B5EF4-FFF2-40B4-BE49-F238E27FC236}">
                <a16:creationId xmlns:a16="http://schemas.microsoft.com/office/drawing/2014/main" id="{920DDF3A-9BA7-F3FE-34D0-367648FC9100}"/>
              </a:ext>
            </a:extLst>
          </p:cNvPr>
          <p:cNvSpPr txBox="1"/>
          <p:nvPr/>
        </p:nvSpPr>
        <p:spPr>
          <a:xfrm>
            <a:off x="5536654" y="3261462"/>
            <a:ext cx="1779844" cy="307777"/>
          </a:xfrm>
          <a:prstGeom prst="rect">
            <a:avLst/>
          </a:prstGeom>
          <a:noFill/>
        </p:spPr>
        <p:txBody>
          <a:bodyPr wrap="square" lIns="91440" tIns="45720" rIns="91440" bIns="45720" rtlCol="0" anchor="t">
            <a:spAutoFit/>
          </a:bodyPr>
          <a:lstStyle/>
          <a:p>
            <a:r>
              <a:rPr lang="en-US" sz="1400"/>
              <a:t>Generative AI</a:t>
            </a:r>
            <a:endParaRPr lang="en-US"/>
          </a:p>
        </p:txBody>
      </p:sp>
      <p:sp>
        <p:nvSpPr>
          <p:cNvPr id="17" name="TextBox 16">
            <a:extLst>
              <a:ext uri="{FF2B5EF4-FFF2-40B4-BE49-F238E27FC236}">
                <a16:creationId xmlns:a16="http://schemas.microsoft.com/office/drawing/2014/main" id="{7602BF88-57C8-52D3-F17E-57712EBA9533}"/>
              </a:ext>
            </a:extLst>
          </p:cNvPr>
          <p:cNvSpPr txBox="1"/>
          <p:nvPr/>
        </p:nvSpPr>
        <p:spPr>
          <a:xfrm>
            <a:off x="4878048" y="5691418"/>
            <a:ext cx="1779844" cy="307777"/>
          </a:xfrm>
          <a:prstGeom prst="rect">
            <a:avLst/>
          </a:prstGeom>
          <a:noFill/>
        </p:spPr>
        <p:txBody>
          <a:bodyPr wrap="square" lIns="91440" tIns="45720" rIns="91440" bIns="45720" rtlCol="0" anchor="t">
            <a:spAutoFit/>
          </a:bodyPr>
          <a:lstStyle/>
          <a:p>
            <a:r>
              <a:rPr lang="en-US" sz="1400"/>
              <a:t>Unsupervised ML</a:t>
            </a:r>
            <a:endParaRPr lang="en-US"/>
          </a:p>
        </p:txBody>
      </p:sp>
      <p:grpSp>
        <p:nvGrpSpPr>
          <p:cNvPr id="19" name="Group 18">
            <a:extLst>
              <a:ext uri="{FF2B5EF4-FFF2-40B4-BE49-F238E27FC236}">
                <a16:creationId xmlns:a16="http://schemas.microsoft.com/office/drawing/2014/main" id="{31163EF4-D1C6-E7F9-CD06-C0CEB273EAD4}"/>
              </a:ext>
            </a:extLst>
          </p:cNvPr>
          <p:cNvGrpSpPr/>
          <p:nvPr/>
        </p:nvGrpSpPr>
        <p:grpSpPr>
          <a:xfrm>
            <a:off x="7827366" y="3892523"/>
            <a:ext cx="139906" cy="139831"/>
            <a:chOff x="422223" y="1964961"/>
            <a:chExt cx="1882516" cy="1921239"/>
          </a:xfrm>
          <a:solidFill>
            <a:schemeClr val="accent5">
              <a:lumMod val="75000"/>
            </a:schemeClr>
          </a:solidFill>
        </p:grpSpPr>
        <p:sp>
          <p:nvSpPr>
            <p:cNvPr id="20" name="Oval 19">
              <a:extLst>
                <a:ext uri="{FF2B5EF4-FFF2-40B4-BE49-F238E27FC236}">
                  <a16:creationId xmlns:a16="http://schemas.microsoft.com/office/drawing/2014/main" id="{AA9FEB3A-75AF-0FDD-8D65-BE96308EF4BB}"/>
                </a:ext>
              </a:extLst>
            </p:cNvPr>
            <p:cNvSpPr/>
            <p:nvPr/>
          </p:nvSpPr>
          <p:spPr>
            <a:xfrm>
              <a:off x="422223" y="1964961"/>
              <a:ext cx="1882516" cy="1921239"/>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3774F357-7246-0513-21BC-812D1F8CA48E}"/>
                </a:ext>
              </a:extLst>
            </p:cNvPr>
            <p:cNvSpPr/>
            <p:nvPr/>
          </p:nvSpPr>
          <p:spPr>
            <a:xfrm>
              <a:off x="532150" y="2107367"/>
              <a:ext cx="1657664" cy="167140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2" name="TextBox 21">
            <a:extLst>
              <a:ext uri="{FF2B5EF4-FFF2-40B4-BE49-F238E27FC236}">
                <a16:creationId xmlns:a16="http://schemas.microsoft.com/office/drawing/2014/main" id="{BE9C716A-BCA2-E6A5-7894-7281E16CBE7E}"/>
              </a:ext>
            </a:extLst>
          </p:cNvPr>
          <p:cNvSpPr txBox="1"/>
          <p:nvPr/>
        </p:nvSpPr>
        <p:spPr>
          <a:xfrm>
            <a:off x="7364156" y="4088036"/>
            <a:ext cx="1779844" cy="523220"/>
          </a:xfrm>
          <a:prstGeom prst="rect">
            <a:avLst/>
          </a:prstGeom>
          <a:noFill/>
        </p:spPr>
        <p:txBody>
          <a:bodyPr wrap="square" lIns="91440" tIns="45720" rIns="91440" bIns="45720" rtlCol="0" anchor="t">
            <a:spAutoFit/>
          </a:bodyPr>
          <a:lstStyle/>
          <a:p>
            <a:r>
              <a:rPr lang="en-US" sz="1400"/>
              <a:t>Reinforcement Learning</a:t>
            </a:r>
            <a:endParaRPr lang="en-US"/>
          </a:p>
        </p:txBody>
      </p:sp>
      <p:sp>
        <p:nvSpPr>
          <p:cNvPr id="24" name="Title 5">
            <a:extLst>
              <a:ext uri="{FF2B5EF4-FFF2-40B4-BE49-F238E27FC236}">
                <a16:creationId xmlns:a16="http://schemas.microsoft.com/office/drawing/2014/main" id="{820009EB-3A66-D495-1C89-0756CA16C205}"/>
              </a:ext>
            </a:extLst>
          </p:cNvPr>
          <p:cNvSpPr>
            <a:spLocks noGrp="1"/>
          </p:cNvSpPr>
          <p:nvPr>
            <p:ph type="title"/>
          </p:nvPr>
        </p:nvSpPr>
        <p:spPr>
          <a:xfrm>
            <a:off x="158437" y="0"/>
            <a:ext cx="7886700" cy="907084"/>
          </a:xfrm>
        </p:spPr>
        <p:txBody>
          <a:bodyPr>
            <a:normAutofit/>
          </a:bodyPr>
          <a:lstStyle/>
          <a:p>
            <a:r>
              <a:rPr lang="en-US"/>
              <a:t>Values from AI technologies</a:t>
            </a:r>
          </a:p>
        </p:txBody>
      </p:sp>
    </p:spTree>
    <p:extLst>
      <p:ext uri="{BB962C8B-B14F-4D97-AF65-F5344CB8AC3E}">
        <p14:creationId xmlns:p14="http://schemas.microsoft.com/office/powerpoint/2010/main" val="973317409"/>
      </p:ext>
    </p:extLst>
  </p:cSld>
  <p:clrMapOvr>
    <a:masterClrMapping/>
  </p:clrMapOvr>
  <p:transition spd="med">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930B5CD-230D-41EA-8C44-E0031D6C1835}" type="slidenum">
              <a:rPr lang="en-ZA" smtClean="0"/>
              <a:t>65</a:t>
            </a:fld>
            <a:endParaRPr lang="en-ZA"/>
          </a:p>
        </p:txBody>
      </p:sp>
      <p:sp>
        <p:nvSpPr>
          <p:cNvPr id="4" name="Title 5">
            <a:extLst>
              <a:ext uri="{FF2B5EF4-FFF2-40B4-BE49-F238E27FC236}">
                <a16:creationId xmlns:a16="http://schemas.microsoft.com/office/drawing/2014/main" id="{1CAB48B0-2D9B-4484-A146-30AA9A7F92B7}"/>
              </a:ext>
            </a:extLst>
          </p:cNvPr>
          <p:cNvSpPr>
            <a:spLocks noGrp="1"/>
          </p:cNvSpPr>
          <p:nvPr>
            <p:ph type="title"/>
          </p:nvPr>
        </p:nvSpPr>
        <p:spPr>
          <a:xfrm>
            <a:off x="211445" y="272115"/>
            <a:ext cx="7886700" cy="907084"/>
          </a:xfrm>
        </p:spPr>
        <p:txBody>
          <a:bodyPr>
            <a:normAutofit/>
          </a:bodyPr>
          <a:lstStyle/>
          <a:p>
            <a:r>
              <a:rPr lang="en-US">
                <a:latin typeface="Frutiger LT 55 Roman"/>
              </a:rPr>
              <a:t>Application of RL in Finance</a:t>
            </a:r>
            <a:endParaRPr lang="en-US"/>
          </a:p>
        </p:txBody>
      </p:sp>
      <p:sp>
        <p:nvSpPr>
          <p:cNvPr id="22" name="Content Placeholder 2">
            <a:extLst>
              <a:ext uri="{FF2B5EF4-FFF2-40B4-BE49-F238E27FC236}">
                <a16:creationId xmlns:a16="http://schemas.microsoft.com/office/drawing/2014/main" id="{DF36F0EA-5F5F-0853-7622-D4883A170F5E}"/>
              </a:ext>
            </a:extLst>
          </p:cNvPr>
          <p:cNvSpPr txBox="1">
            <a:spLocks/>
          </p:cNvSpPr>
          <p:nvPr/>
        </p:nvSpPr>
        <p:spPr>
          <a:xfrm>
            <a:off x="254347" y="1342865"/>
            <a:ext cx="8698267" cy="3947274"/>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b="1" dirty="0">
                <a:solidFill>
                  <a:srgbClr val="032F5E"/>
                </a:solidFill>
                <a:latin typeface="Calibri"/>
                <a:ea typeface="Calibri"/>
                <a:cs typeface="Calibri"/>
              </a:rPr>
              <a:t>Algorithmic Trading</a:t>
            </a:r>
          </a:p>
          <a:p>
            <a:pPr algn="just">
              <a:lnSpc>
                <a:spcPct val="150000"/>
              </a:lnSpc>
            </a:pPr>
            <a:endParaRPr lang="en-US" b="1" dirty="0">
              <a:solidFill>
                <a:srgbClr val="032F5E"/>
              </a:solidFill>
              <a:latin typeface="Calibri" panose="020F0502020204030204" pitchFamily="34" charset="0"/>
              <a:cs typeface="Calibri" panose="020F0502020204030204" pitchFamily="34" charset="0"/>
            </a:endParaRPr>
          </a:p>
          <a:p>
            <a:pPr algn="just">
              <a:lnSpc>
                <a:spcPct val="150000"/>
              </a:lnSpc>
            </a:pPr>
            <a:r>
              <a:rPr lang="en-US" dirty="0">
                <a:solidFill>
                  <a:srgbClr val="032F5E"/>
                </a:solidFill>
                <a:latin typeface="Calibri" panose="020F0502020204030204" pitchFamily="34" charset="0"/>
                <a:cs typeface="Calibri" panose="020F0502020204030204" pitchFamily="34" charset="0"/>
              </a:rPr>
              <a:t>Bots powered with reinforcement learning can learn from the trading and stock market environment by interacting with it. They use trial and error to optimize their learning strategy based on the characteristics of each stock listed in the stock market. </a:t>
            </a:r>
          </a:p>
          <a:p>
            <a:pPr algn="just">
              <a:lnSpc>
                <a:spcPct val="150000"/>
              </a:lnSpc>
            </a:pPr>
            <a:endParaRPr lang="en-US" dirty="0">
              <a:solidFill>
                <a:srgbClr val="032F5E"/>
              </a:solidFill>
              <a:latin typeface="Calibri" panose="020F0502020204030204" pitchFamily="34" charset="0"/>
              <a:cs typeface="Calibri" panose="020F0502020204030204" pitchFamily="34" charset="0"/>
            </a:endParaRPr>
          </a:p>
          <a:p>
            <a:pPr algn="just">
              <a:lnSpc>
                <a:spcPct val="150000"/>
              </a:lnSpc>
            </a:pPr>
            <a:r>
              <a:rPr lang="en-US" dirty="0">
                <a:solidFill>
                  <a:srgbClr val="032F5E"/>
                </a:solidFill>
                <a:latin typeface="Calibri" panose="020F0502020204030204" pitchFamily="34" charset="0"/>
                <a:cs typeface="Calibri" panose="020F0502020204030204" pitchFamily="34" charset="0"/>
              </a:rPr>
              <a:t>This helps to save time, achieve 24hrs trading time, and trading gets diversified across all industries to maximize profits.</a:t>
            </a:r>
          </a:p>
          <a:p>
            <a:pPr algn="just">
              <a:lnSpc>
                <a:spcPct val="150000"/>
              </a:lnSpc>
            </a:pPr>
            <a:endParaRPr lang="en-US" dirty="0">
              <a:solidFill>
                <a:srgbClr val="032F5E"/>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40512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930B5CD-230D-41EA-8C44-E0031D6C1835}" type="slidenum">
              <a:rPr lang="en-ZA" smtClean="0"/>
              <a:t>66</a:t>
            </a:fld>
            <a:endParaRPr lang="en-ZA"/>
          </a:p>
        </p:txBody>
      </p:sp>
      <p:sp>
        <p:nvSpPr>
          <p:cNvPr id="4" name="Title 5">
            <a:extLst>
              <a:ext uri="{FF2B5EF4-FFF2-40B4-BE49-F238E27FC236}">
                <a16:creationId xmlns:a16="http://schemas.microsoft.com/office/drawing/2014/main" id="{1CAB48B0-2D9B-4484-A146-30AA9A7F92B7}"/>
              </a:ext>
            </a:extLst>
          </p:cNvPr>
          <p:cNvSpPr>
            <a:spLocks noGrp="1"/>
          </p:cNvSpPr>
          <p:nvPr>
            <p:ph type="title"/>
          </p:nvPr>
        </p:nvSpPr>
        <p:spPr>
          <a:xfrm>
            <a:off x="211445" y="272115"/>
            <a:ext cx="7886700" cy="907084"/>
          </a:xfrm>
        </p:spPr>
        <p:txBody>
          <a:bodyPr>
            <a:normAutofit/>
          </a:bodyPr>
          <a:lstStyle/>
          <a:p>
            <a:r>
              <a:rPr lang="en-US">
                <a:latin typeface="Frutiger LT 55 Roman"/>
              </a:rPr>
              <a:t>Application of RL in Finance</a:t>
            </a:r>
            <a:endParaRPr lang="en-US"/>
          </a:p>
        </p:txBody>
      </p:sp>
      <p:sp>
        <p:nvSpPr>
          <p:cNvPr id="22" name="Content Placeholder 2">
            <a:extLst>
              <a:ext uri="{FF2B5EF4-FFF2-40B4-BE49-F238E27FC236}">
                <a16:creationId xmlns:a16="http://schemas.microsoft.com/office/drawing/2014/main" id="{DF36F0EA-5F5F-0853-7622-D4883A170F5E}"/>
              </a:ext>
            </a:extLst>
          </p:cNvPr>
          <p:cNvSpPr txBox="1">
            <a:spLocks/>
          </p:cNvSpPr>
          <p:nvPr/>
        </p:nvSpPr>
        <p:spPr>
          <a:xfrm>
            <a:off x="254347" y="1342864"/>
            <a:ext cx="8698267" cy="433403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b="1" dirty="0">
                <a:solidFill>
                  <a:srgbClr val="032F5E"/>
                </a:solidFill>
                <a:latin typeface="Calibri"/>
                <a:ea typeface="Calibri"/>
                <a:cs typeface="Calibri"/>
              </a:rPr>
              <a:t>Product Recommender System</a:t>
            </a:r>
          </a:p>
          <a:p>
            <a:pPr algn="just">
              <a:lnSpc>
                <a:spcPct val="150000"/>
              </a:lnSpc>
            </a:pPr>
            <a:endParaRPr lang="en-US" b="1" dirty="0">
              <a:solidFill>
                <a:srgbClr val="032F5E"/>
              </a:solidFill>
              <a:latin typeface="Calibri" panose="020F0502020204030204" pitchFamily="34" charset="0"/>
              <a:cs typeface="Calibri" panose="020F0502020204030204" pitchFamily="34" charset="0"/>
            </a:endParaRPr>
          </a:p>
          <a:p>
            <a:pPr algn="just">
              <a:lnSpc>
                <a:spcPct val="150000"/>
              </a:lnSpc>
            </a:pPr>
            <a:r>
              <a:rPr lang="en-US" dirty="0">
                <a:solidFill>
                  <a:srgbClr val="032F5E"/>
                </a:solidFill>
                <a:latin typeface="Calibri" panose="020F0502020204030204" pitchFamily="34" charset="0"/>
                <a:cs typeface="Calibri" panose="020F0502020204030204" pitchFamily="34" charset="0"/>
              </a:rPr>
              <a:t>Traditional systems relies on techniques like collaborative filtering (users with similar behavior get similar recommendations) or content-based filtering (products similar to what the user liked are recommended) and there are limited ability to adapt to changing user preferences or market conditions.</a:t>
            </a:r>
          </a:p>
          <a:p>
            <a:pPr algn="just">
              <a:lnSpc>
                <a:spcPct val="150000"/>
              </a:lnSpc>
            </a:pPr>
            <a:endParaRPr lang="en-US" dirty="0">
              <a:solidFill>
                <a:srgbClr val="032F5E"/>
              </a:solidFill>
              <a:latin typeface="Calibri" panose="020F0502020204030204" pitchFamily="34" charset="0"/>
              <a:cs typeface="Calibri" panose="020F0502020204030204" pitchFamily="34" charset="0"/>
            </a:endParaRPr>
          </a:p>
          <a:p>
            <a:pPr algn="just">
              <a:lnSpc>
                <a:spcPct val="150000"/>
              </a:lnSpc>
            </a:pPr>
            <a:r>
              <a:rPr lang="en-US" dirty="0">
                <a:solidFill>
                  <a:srgbClr val="032F5E"/>
                </a:solidFill>
                <a:latin typeface="Calibri" panose="020F0502020204030204" pitchFamily="34" charset="0"/>
                <a:cs typeface="Calibri" panose="020F0502020204030204" pitchFamily="34" charset="0"/>
              </a:rPr>
              <a:t>RL-powered systems can continuously learn from user interactions and feedback on recommendations and can optimize recommendations in real-time based on factors like user goals, risk tolerance, and market fluctuations.</a:t>
            </a:r>
          </a:p>
        </p:txBody>
      </p:sp>
    </p:spTree>
    <p:extLst>
      <p:ext uri="{BB962C8B-B14F-4D97-AF65-F5344CB8AC3E}">
        <p14:creationId xmlns:p14="http://schemas.microsoft.com/office/powerpoint/2010/main" val="10804475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473C255-33BE-45CE-9A8A-18DE1DD723B9}" type="slidenum">
              <a:rPr lang="en-ZA" smtClean="0"/>
              <a:t>67</a:t>
            </a:fld>
            <a:endParaRPr lang="en-ZA"/>
          </a:p>
        </p:txBody>
      </p:sp>
      <p:sp>
        <p:nvSpPr>
          <p:cNvPr id="3" name="Title 2"/>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2038520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5">
            <a:extLst>
              <a:ext uri="{FF2B5EF4-FFF2-40B4-BE49-F238E27FC236}">
                <a16:creationId xmlns:a16="http://schemas.microsoft.com/office/drawing/2014/main" id="{4268DEF6-B0C4-6983-CB2B-393E2E8E72E2}"/>
              </a:ext>
            </a:extLst>
          </p:cNvPr>
          <p:cNvSpPr>
            <a:spLocks noGrp="1"/>
          </p:cNvSpPr>
          <p:nvPr>
            <p:ph type="title"/>
          </p:nvPr>
        </p:nvSpPr>
        <p:spPr>
          <a:xfrm>
            <a:off x="160425" y="69630"/>
            <a:ext cx="5788199" cy="700778"/>
          </a:xfrm>
        </p:spPr>
        <p:txBody>
          <a:bodyPr vert="horz" lIns="91440" tIns="45720" rIns="91440" bIns="45720" rtlCol="0" anchor="b">
            <a:normAutofit/>
          </a:bodyPr>
          <a:lstStyle/>
          <a:p>
            <a:r>
              <a:rPr lang="en-US" sz="2800">
                <a:latin typeface="Calibri"/>
                <a:cs typeface="Calibri"/>
              </a:rPr>
              <a:t>Overview of Machine Learning</a:t>
            </a:r>
            <a:endParaRPr lang="en-US"/>
          </a:p>
        </p:txBody>
      </p:sp>
      <p:pic>
        <p:nvPicPr>
          <p:cNvPr id="4" name="Picture 3">
            <a:extLst>
              <a:ext uri="{FF2B5EF4-FFF2-40B4-BE49-F238E27FC236}">
                <a16:creationId xmlns:a16="http://schemas.microsoft.com/office/drawing/2014/main" id="{DA37DA03-4EAE-79D8-7123-EFF1FDC86C5C}"/>
              </a:ext>
            </a:extLst>
          </p:cNvPr>
          <p:cNvPicPr>
            <a:picLocks noChangeAspect="1"/>
          </p:cNvPicPr>
          <p:nvPr/>
        </p:nvPicPr>
        <p:blipFill rotWithShape="1">
          <a:blip r:embed="rId2"/>
          <a:srcRect l="326" t="20875" b="9942"/>
          <a:stretch/>
        </p:blipFill>
        <p:spPr>
          <a:xfrm>
            <a:off x="-13293" y="6699639"/>
            <a:ext cx="9168078" cy="182594"/>
          </a:xfrm>
          <a:prstGeom prst="rect">
            <a:avLst/>
          </a:prstGeom>
        </p:spPr>
      </p:pic>
      <p:sp>
        <p:nvSpPr>
          <p:cNvPr id="10" name="Slide Number Placeholder 4">
            <a:extLst>
              <a:ext uri="{FF2B5EF4-FFF2-40B4-BE49-F238E27FC236}">
                <a16:creationId xmlns:a16="http://schemas.microsoft.com/office/drawing/2014/main" id="{91A8F0AF-999C-DA4A-3A25-2C528DEE5F89}"/>
              </a:ext>
            </a:extLst>
          </p:cNvPr>
          <p:cNvSpPr>
            <a:spLocks noGrp="1"/>
          </p:cNvSpPr>
          <p:nvPr>
            <p:ph type="sldNum" sz="quarter" idx="12"/>
          </p:nvPr>
        </p:nvSpPr>
        <p:spPr>
          <a:xfrm>
            <a:off x="4210650" y="6373160"/>
            <a:ext cx="444776" cy="365125"/>
          </a:xfrm>
        </p:spPr>
        <p:txBody>
          <a:bodyPr/>
          <a:lstStyle/>
          <a:p>
            <a:fld id="{5930B5CD-230D-41EA-8C44-E0031D6C1835}" type="slidenum">
              <a:rPr lang="en-ZA" smtClean="0"/>
              <a:t>7</a:t>
            </a:fld>
            <a:endParaRPr lang="en-ZA"/>
          </a:p>
        </p:txBody>
      </p:sp>
      <p:pic>
        <p:nvPicPr>
          <p:cNvPr id="6" name="Picture 5" descr="A close up of a logo&#10;&#10;Description automatically generated">
            <a:extLst>
              <a:ext uri="{FF2B5EF4-FFF2-40B4-BE49-F238E27FC236}">
                <a16:creationId xmlns:a16="http://schemas.microsoft.com/office/drawing/2014/main" id="{54BB19F3-0C6C-2B2B-CC85-FC0A8695C042}"/>
              </a:ext>
            </a:extLst>
          </p:cNvPr>
          <p:cNvPicPr>
            <a:picLocks noChangeAspect="1"/>
          </p:cNvPicPr>
          <p:nvPr/>
        </p:nvPicPr>
        <p:blipFill>
          <a:blip r:embed="rId3"/>
          <a:stretch>
            <a:fillRect/>
          </a:stretch>
        </p:blipFill>
        <p:spPr>
          <a:xfrm>
            <a:off x="7710995" y="156128"/>
            <a:ext cx="1239802" cy="524427"/>
          </a:xfrm>
          <a:prstGeom prst="rect">
            <a:avLst/>
          </a:prstGeom>
        </p:spPr>
      </p:pic>
      <p:pic>
        <p:nvPicPr>
          <p:cNvPr id="7" name="Picture 6" descr="A robot with headphones&#10;&#10;Description automatically generated">
            <a:extLst>
              <a:ext uri="{FF2B5EF4-FFF2-40B4-BE49-F238E27FC236}">
                <a16:creationId xmlns:a16="http://schemas.microsoft.com/office/drawing/2014/main" id="{7F25FAC7-11DD-5C71-E766-A762D8E99C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2221" y="1715935"/>
            <a:ext cx="4197296" cy="4957154"/>
          </a:xfrm>
          <a:prstGeom prst="rect">
            <a:avLst/>
          </a:prstGeom>
        </p:spPr>
      </p:pic>
      <p:sp>
        <p:nvSpPr>
          <p:cNvPr id="3" name="Content Placeholder 2">
            <a:extLst>
              <a:ext uri="{FF2B5EF4-FFF2-40B4-BE49-F238E27FC236}">
                <a16:creationId xmlns:a16="http://schemas.microsoft.com/office/drawing/2014/main" id="{72F628D0-72E9-1E24-4950-6BCE7377CD89}"/>
              </a:ext>
            </a:extLst>
          </p:cNvPr>
          <p:cNvSpPr>
            <a:spLocks noGrp="1"/>
          </p:cNvSpPr>
          <p:nvPr>
            <p:ph idx="1"/>
          </p:nvPr>
        </p:nvSpPr>
        <p:spPr>
          <a:xfrm>
            <a:off x="163381" y="777132"/>
            <a:ext cx="5476736" cy="2644668"/>
          </a:xfrm>
        </p:spPr>
        <p:txBody>
          <a:bodyPr vert="horz" lIns="91440" tIns="45720" rIns="91440" bIns="45720" rtlCol="0" anchor="ctr">
            <a:noAutofit/>
          </a:bodyPr>
          <a:lstStyle/>
          <a:p>
            <a:pPr marL="0" indent="0" algn="just">
              <a:lnSpc>
                <a:spcPct val="150000"/>
              </a:lnSpc>
              <a:buNone/>
            </a:pPr>
            <a:r>
              <a:rPr lang="en-US" sz="1600" dirty="0">
                <a:solidFill>
                  <a:srgbClr val="022E64"/>
                </a:solidFill>
                <a:latin typeface="Calibri"/>
                <a:cs typeface="Calibri"/>
              </a:rPr>
              <a:t>Machine learning (ML) is a subset of AI that focuses on </a:t>
            </a:r>
            <a:r>
              <a:rPr lang="en-US" sz="1600" b="1" dirty="0">
                <a:solidFill>
                  <a:srgbClr val="022E64"/>
                </a:solidFill>
                <a:latin typeface="Calibri"/>
                <a:cs typeface="Calibri"/>
              </a:rPr>
              <a:t>creating models</a:t>
            </a:r>
            <a:r>
              <a:rPr lang="en-US" sz="1600" dirty="0">
                <a:solidFill>
                  <a:srgbClr val="022E64"/>
                </a:solidFill>
                <a:latin typeface="Calibri"/>
                <a:cs typeface="Calibri"/>
              </a:rPr>
              <a:t> using </a:t>
            </a:r>
            <a:r>
              <a:rPr lang="en-US" sz="1600" b="1" dirty="0">
                <a:solidFill>
                  <a:srgbClr val="022E64"/>
                </a:solidFill>
                <a:latin typeface="Calibri"/>
                <a:cs typeface="Calibri"/>
              </a:rPr>
              <a:t>algorithms </a:t>
            </a:r>
            <a:r>
              <a:rPr lang="en-US" sz="1600" dirty="0">
                <a:solidFill>
                  <a:srgbClr val="022E64"/>
                </a:solidFill>
                <a:latin typeface="Calibri"/>
                <a:cs typeface="Calibri"/>
              </a:rPr>
              <a:t>that let computers learn from </a:t>
            </a:r>
            <a:r>
              <a:rPr lang="en-US" sz="1600" b="1" dirty="0">
                <a:solidFill>
                  <a:srgbClr val="022E64"/>
                </a:solidFill>
                <a:latin typeface="Calibri"/>
                <a:cs typeface="Calibri"/>
              </a:rPr>
              <a:t>data</a:t>
            </a:r>
            <a:r>
              <a:rPr lang="en-US" sz="1600" dirty="0">
                <a:solidFill>
                  <a:srgbClr val="022E64"/>
                </a:solidFill>
                <a:latin typeface="Calibri"/>
                <a:cs typeface="Calibri"/>
              </a:rPr>
              <a:t>. The algorithm is the mathematical life force behind the model. The model is the output of a machine learning algorithm after it has been trained on data. </a:t>
            </a:r>
            <a:endParaRPr lang="en-US" sz="1600" dirty="0">
              <a:latin typeface="Calibri"/>
              <a:cs typeface="Calibri"/>
            </a:endParaRPr>
          </a:p>
        </p:txBody>
      </p:sp>
    </p:spTree>
    <p:extLst>
      <p:ext uri="{BB962C8B-B14F-4D97-AF65-F5344CB8AC3E}">
        <p14:creationId xmlns:p14="http://schemas.microsoft.com/office/powerpoint/2010/main" val="3560767931"/>
      </p:ext>
    </p:extLst>
  </p:cSld>
  <p:clrMapOvr>
    <a:masterClrMapping/>
  </p:clrMapOvr>
  <p:transition spd="med">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5">
            <a:extLst>
              <a:ext uri="{FF2B5EF4-FFF2-40B4-BE49-F238E27FC236}">
                <a16:creationId xmlns:a16="http://schemas.microsoft.com/office/drawing/2014/main" id="{4268DEF6-B0C4-6983-CB2B-393E2E8E72E2}"/>
              </a:ext>
            </a:extLst>
          </p:cNvPr>
          <p:cNvSpPr>
            <a:spLocks noGrp="1"/>
          </p:cNvSpPr>
          <p:nvPr>
            <p:ph type="title"/>
          </p:nvPr>
        </p:nvSpPr>
        <p:spPr>
          <a:xfrm>
            <a:off x="146048" y="-513"/>
            <a:ext cx="6463934" cy="715155"/>
          </a:xfrm>
        </p:spPr>
        <p:txBody>
          <a:bodyPr vert="horz" lIns="91440" tIns="45720" rIns="91440" bIns="45720" rtlCol="0" anchor="b">
            <a:normAutofit/>
          </a:bodyPr>
          <a:lstStyle/>
          <a:p>
            <a:r>
              <a:rPr lang="en-US" sz="2800">
                <a:latin typeface="Calibri"/>
                <a:cs typeface="Calibri"/>
              </a:rPr>
              <a:t>Types of Machine Learning</a:t>
            </a:r>
            <a:endParaRPr lang="en-US"/>
          </a:p>
        </p:txBody>
      </p:sp>
      <p:pic>
        <p:nvPicPr>
          <p:cNvPr id="4" name="Picture 3">
            <a:extLst>
              <a:ext uri="{FF2B5EF4-FFF2-40B4-BE49-F238E27FC236}">
                <a16:creationId xmlns:a16="http://schemas.microsoft.com/office/drawing/2014/main" id="{DA37DA03-4EAE-79D8-7123-EFF1FDC86C5C}"/>
              </a:ext>
            </a:extLst>
          </p:cNvPr>
          <p:cNvPicPr>
            <a:picLocks noChangeAspect="1"/>
          </p:cNvPicPr>
          <p:nvPr/>
        </p:nvPicPr>
        <p:blipFill rotWithShape="1">
          <a:blip r:embed="rId2"/>
          <a:srcRect l="326" t="20875" b="9942"/>
          <a:stretch/>
        </p:blipFill>
        <p:spPr>
          <a:xfrm>
            <a:off x="-13293" y="6699639"/>
            <a:ext cx="9168078" cy="182594"/>
          </a:xfrm>
          <a:prstGeom prst="rect">
            <a:avLst/>
          </a:prstGeom>
        </p:spPr>
      </p:pic>
      <p:sp>
        <p:nvSpPr>
          <p:cNvPr id="10" name="Slide Number Placeholder 4">
            <a:extLst>
              <a:ext uri="{FF2B5EF4-FFF2-40B4-BE49-F238E27FC236}">
                <a16:creationId xmlns:a16="http://schemas.microsoft.com/office/drawing/2014/main" id="{91A8F0AF-999C-DA4A-3A25-2C528DEE5F89}"/>
              </a:ext>
            </a:extLst>
          </p:cNvPr>
          <p:cNvSpPr>
            <a:spLocks noGrp="1"/>
          </p:cNvSpPr>
          <p:nvPr>
            <p:ph type="sldNum" sz="quarter" idx="12"/>
          </p:nvPr>
        </p:nvSpPr>
        <p:spPr>
          <a:xfrm>
            <a:off x="4210650" y="6373160"/>
            <a:ext cx="444776" cy="365125"/>
          </a:xfrm>
        </p:spPr>
        <p:txBody>
          <a:bodyPr/>
          <a:lstStyle/>
          <a:p>
            <a:fld id="{5930B5CD-230D-41EA-8C44-E0031D6C1835}" type="slidenum">
              <a:rPr lang="en-ZA" smtClean="0"/>
              <a:t>8</a:t>
            </a:fld>
            <a:endParaRPr lang="en-ZA"/>
          </a:p>
        </p:txBody>
      </p:sp>
      <p:pic>
        <p:nvPicPr>
          <p:cNvPr id="6" name="Picture 5" descr="A close up of a logo&#10;&#10;Description automatically generated">
            <a:extLst>
              <a:ext uri="{FF2B5EF4-FFF2-40B4-BE49-F238E27FC236}">
                <a16:creationId xmlns:a16="http://schemas.microsoft.com/office/drawing/2014/main" id="{54BB19F3-0C6C-2B2B-CC85-FC0A8695C042}"/>
              </a:ext>
            </a:extLst>
          </p:cNvPr>
          <p:cNvPicPr>
            <a:picLocks noChangeAspect="1"/>
          </p:cNvPicPr>
          <p:nvPr/>
        </p:nvPicPr>
        <p:blipFill>
          <a:blip r:embed="rId3"/>
          <a:stretch>
            <a:fillRect/>
          </a:stretch>
        </p:blipFill>
        <p:spPr>
          <a:xfrm>
            <a:off x="7710995" y="156128"/>
            <a:ext cx="1239802" cy="524427"/>
          </a:xfrm>
          <a:prstGeom prst="rect">
            <a:avLst/>
          </a:prstGeom>
        </p:spPr>
      </p:pic>
      <p:grpSp>
        <p:nvGrpSpPr>
          <p:cNvPr id="8" name="Group 7">
            <a:extLst>
              <a:ext uri="{FF2B5EF4-FFF2-40B4-BE49-F238E27FC236}">
                <a16:creationId xmlns:a16="http://schemas.microsoft.com/office/drawing/2014/main" id="{72C37C5C-F9EE-23DD-D0AA-61BDBC37C7A9}"/>
              </a:ext>
            </a:extLst>
          </p:cNvPr>
          <p:cNvGrpSpPr/>
          <p:nvPr/>
        </p:nvGrpSpPr>
        <p:grpSpPr>
          <a:xfrm>
            <a:off x="1824096" y="804872"/>
            <a:ext cx="5493300" cy="2407107"/>
            <a:chOff x="1147191" y="1021893"/>
            <a:chExt cx="5493300" cy="2407107"/>
          </a:xfrm>
        </p:grpSpPr>
        <p:pic>
          <p:nvPicPr>
            <p:cNvPr id="5" name="Picture 4" descr="A diagram of a machine learning&#10;&#10;Description automatically generated">
              <a:extLst>
                <a:ext uri="{FF2B5EF4-FFF2-40B4-BE49-F238E27FC236}">
                  <a16:creationId xmlns:a16="http://schemas.microsoft.com/office/drawing/2014/main" id="{2C150D8E-931D-9FC4-9387-2A70E15A7F5C}"/>
                </a:ext>
              </a:extLst>
            </p:cNvPr>
            <p:cNvPicPr>
              <a:picLocks noChangeAspect="1"/>
            </p:cNvPicPr>
            <p:nvPr/>
          </p:nvPicPr>
          <p:blipFill rotWithShape="1">
            <a:blip r:embed="rId4"/>
            <a:srcRect l="72756" t="3754" r="-653" b="17841"/>
            <a:stretch/>
          </p:blipFill>
          <p:spPr>
            <a:xfrm>
              <a:off x="4619914" y="1021893"/>
              <a:ext cx="2020577" cy="2407107"/>
            </a:xfrm>
            <a:prstGeom prst="rect">
              <a:avLst/>
            </a:prstGeom>
          </p:spPr>
        </p:pic>
        <p:pic>
          <p:nvPicPr>
            <p:cNvPr id="7" name="Picture 6" descr="A diagram of a machine learning&#10;&#10;Description automatically generated">
              <a:extLst>
                <a:ext uri="{FF2B5EF4-FFF2-40B4-BE49-F238E27FC236}">
                  <a16:creationId xmlns:a16="http://schemas.microsoft.com/office/drawing/2014/main" id="{207E8457-BE9C-5C33-12E2-BBC73ED76336}"/>
                </a:ext>
              </a:extLst>
            </p:cNvPr>
            <p:cNvPicPr>
              <a:picLocks noChangeAspect="1"/>
            </p:cNvPicPr>
            <p:nvPr/>
          </p:nvPicPr>
          <p:blipFill rotWithShape="1">
            <a:blip r:embed="rId4"/>
            <a:srcRect l="-1" t="3623" r="49394" b="17974"/>
            <a:stretch/>
          </p:blipFill>
          <p:spPr>
            <a:xfrm>
              <a:off x="1147191" y="1021893"/>
              <a:ext cx="3665440" cy="2407107"/>
            </a:xfrm>
            <a:prstGeom prst="rect">
              <a:avLst/>
            </a:prstGeom>
          </p:spPr>
        </p:pic>
      </p:grpSp>
      <p:sp>
        <p:nvSpPr>
          <p:cNvPr id="3" name="Content Placeholder 2">
            <a:extLst>
              <a:ext uri="{FF2B5EF4-FFF2-40B4-BE49-F238E27FC236}">
                <a16:creationId xmlns:a16="http://schemas.microsoft.com/office/drawing/2014/main" id="{72F628D0-72E9-1E24-4950-6BCE7377CD89}"/>
              </a:ext>
            </a:extLst>
          </p:cNvPr>
          <p:cNvSpPr>
            <a:spLocks noGrp="1"/>
          </p:cNvSpPr>
          <p:nvPr>
            <p:ph idx="1"/>
          </p:nvPr>
        </p:nvSpPr>
        <p:spPr>
          <a:xfrm>
            <a:off x="149004" y="3341156"/>
            <a:ext cx="8570027" cy="3038062"/>
          </a:xfrm>
        </p:spPr>
        <p:txBody>
          <a:bodyPr vert="horz" lIns="91440" tIns="45720" rIns="91440" bIns="45720" rtlCol="0" anchor="ctr">
            <a:noAutofit/>
          </a:bodyPr>
          <a:lstStyle/>
          <a:p>
            <a:pPr marL="0" indent="0" algn="just">
              <a:lnSpc>
                <a:spcPct val="150000"/>
              </a:lnSpc>
              <a:buNone/>
            </a:pPr>
            <a:r>
              <a:rPr lang="en-US" sz="1600" b="1" dirty="0">
                <a:solidFill>
                  <a:srgbClr val="022E64"/>
                </a:solidFill>
                <a:latin typeface="Calibri" panose="020F0502020204030204" pitchFamily="34" charset="0"/>
                <a:ea typeface="Calibri" panose="020F0502020204030204" pitchFamily="34" charset="0"/>
                <a:cs typeface="Calibri" panose="020F0502020204030204" pitchFamily="34" charset="0"/>
              </a:rPr>
              <a:t>Types of Machine Learning Algorithms</a:t>
            </a:r>
            <a:endParaRPr lang="en-US" sz="1600" dirty="0">
              <a:latin typeface="Calibri" panose="020F0502020204030204" pitchFamily="34" charset="0"/>
              <a:ea typeface="Calibri" panose="020F0502020204030204" pitchFamily="34" charset="0"/>
              <a:cs typeface="Calibri" panose="020F0502020204030204" pitchFamily="34" charset="0"/>
            </a:endParaRPr>
          </a:p>
          <a:p>
            <a:pPr marL="571500" lvl="1" indent="-342900" algn="just">
              <a:lnSpc>
                <a:spcPct val="150000"/>
              </a:lnSpc>
              <a:buAutoNum type="arabicPeriod"/>
            </a:pPr>
            <a:r>
              <a:rPr lang="en-US" sz="1600" b="1" dirty="0">
                <a:solidFill>
                  <a:srgbClr val="022E64"/>
                </a:solidFill>
                <a:latin typeface="Calibri" panose="020F0502020204030204" pitchFamily="34" charset="0"/>
                <a:ea typeface="Calibri" panose="020F0502020204030204" pitchFamily="34" charset="0"/>
                <a:cs typeface="Calibri" panose="020F0502020204030204" pitchFamily="34" charset="0"/>
              </a:rPr>
              <a:t>Supervised Learning</a:t>
            </a:r>
            <a:r>
              <a:rPr lang="en-US" sz="1600" dirty="0">
                <a:solidFill>
                  <a:srgbClr val="022E64"/>
                </a:solidFill>
                <a:latin typeface="Calibri" panose="020F0502020204030204" pitchFamily="34" charset="0"/>
                <a:ea typeface="Calibri" panose="020F0502020204030204" pitchFamily="34" charset="0"/>
                <a:cs typeface="Calibri" panose="020F0502020204030204" pitchFamily="34" charset="0"/>
              </a:rPr>
              <a:t>: the algorithm uses existing information or data points that come with clear labels or categories</a:t>
            </a:r>
          </a:p>
          <a:p>
            <a:pPr marL="571500" lvl="1" indent="-342900" algn="just">
              <a:lnSpc>
                <a:spcPct val="150000"/>
              </a:lnSpc>
              <a:buAutoNum type="arabicPeriod"/>
            </a:pPr>
            <a:r>
              <a:rPr lang="en-US" sz="1600" b="1" dirty="0">
                <a:solidFill>
                  <a:srgbClr val="022E64"/>
                </a:solidFill>
                <a:latin typeface="Calibri" panose="020F0502020204030204" pitchFamily="34" charset="0"/>
                <a:ea typeface="Calibri" panose="020F0502020204030204" pitchFamily="34" charset="0"/>
                <a:cs typeface="Calibri" panose="020F0502020204030204" pitchFamily="34" charset="0"/>
              </a:rPr>
              <a:t>Unsupervised Learning</a:t>
            </a:r>
            <a:r>
              <a:rPr lang="en-US" sz="1600" dirty="0">
                <a:solidFill>
                  <a:srgbClr val="022E64"/>
                </a:solidFill>
                <a:latin typeface="Calibri" panose="020F0502020204030204" pitchFamily="34" charset="0"/>
                <a:ea typeface="Calibri" panose="020F0502020204030204" pitchFamily="34" charset="0"/>
                <a:cs typeface="Calibri" panose="020F0502020204030204" pitchFamily="34" charset="0"/>
              </a:rPr>
              <a:t>: the data points exist without any attached labels or categories. Unlike supervised learning, which deals with data that is already labeled, unsupervised learning focuses on organizing data and uncovering hidden patterns</a:t>
            </a:r>
          </a:p>
          <a:p>
            <a:pPr marL="571500" lvl="1" indent="-342900" algn="just">
              <a:lnSpc>
                <a:spcPct val="150000"/>
              </a:lnSpc>
              <a:buAutoNum type="arabicPeriod"/>
            </a:pPr>
            <a:r>
              <a:rPr lang="en-US" sz="1600" b="1" dirty="0">
                <a:solidFill>
                  <a:srgbClr val="022E64"/>
                </a:solidFill>
                <a:latin typeface="Calibri" panose="020F0502020204030204" pitchFamily="34" charset="0"/>
                <a:ea typeface="Calibri" panose="020F0502020204030204" pitchFamily="34" charset="0"/>
                <a:cs typeface="Calibri" panose="020F0502020204030204" pitchFamily="34" charset="0"/>
              </a:rPr>
              <a:t>Reinforcement Learning</a:t>
            </a:r>
            <a:r>
              <a:rPr lang="en-US" sz="1600" dirty="0">
                <a:solidFill>
                  <a:srgbClr val="022E64"/>
                </a:solidFill>
                <a:latin typeface="Calibri" panose="020F0502020204030204" pitchFamily="34" charset="0"/>
                <a:ea typeface="Calibri" panose="020F0502020204030204" pitchFamily="34" charset="0"/>
                <a:cs typeface="Calibri" panose="020F0502020204030204" pitchFamily="34" charset="0"/>
              </a:rPr>
              <a:t>: </a:t>
            </a:r>
            <a:r>
              <a:rPr lang="en-US" sz="1600" dirty="0">
                <a:effectLst/>
                <a:latin typeface="Calibri" panose="020F0502020204030204" pitchFamily="34" charset="0"/>
                <a:ea typeface="Calibri" panose="020F0502020204030204" pitchFamily="34" charset="0"/>
                <a:cs typeface="Calibri" panose="020F0502020204030204" pitchFamily="34" charset="0"/>
              </a:rPr>
              <a:t>the algorithm determines the best course of action based on data and feedback</a:t>
            </a:r>
            <a:endParaRPr lang="en-US" sz="1600" b="1" dirty="0">
              <a:solidFill>
                <a:srgbClr val="022E64"/>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3306847"/>
      </p:ext>
    </p:extLst>
  </p:cSld>
  <p:clrMapOvr>
    <a:masterClrMapping/>
  </p:clrMapOvr>
  <p:transition spd="med">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4">
            <a:extLst>
              <a:ext uri="{FF2B5EF4-FFF2-40B4-BE49-F238E27FC236}">
                <a16:creationId xmlns:a16="http://schemas.microsoft.com/office/drawing/2014/main" id="{75B50D4E-FDA6-654F-2E77-3552CE5E0B75}"/>
              </a:ext>
            </a:extLst>
          </p:cNvPr>
          <p:cNvSpPr>
            <a:spLocks noGrp="1"/>
          </p:cNvSpPr>
          <p:nvPr>
            <p:ph type="sldNum" sz="quarter" idx="12"/>
          </p:nvPr>
        </p:nvSpPr>
        <p:spPr>
          <a:xfrm>
            <a:off x="4210650" y="6373160"/>
            <a:ext cx="444776" cy="365125"/>
          </a:xfrm>
        </p:spPr>
        <p:txBody>
          <a:bodyPr/>
          <a:lstStyle/>
          <a:p>
            <a:fld id="{5930B5CD-230D-41EA-8C44-E0031D6C1835}" type="slidenum">
              <a:rPr lang="en-ZA" dirty="0" smtClean="0"/>
              <a:t>9</a:t>
            </a:fld>
            <a:endParaRPr lang="en-ZA"/>
          </a:p>
        </p:txBody>
      </p:sp>
      <p:sp>
        <p:nvSpPr>
          <p:cNvPr id="18" name="Title 5">
            <a:extLst>
              <a:ext uri="{FF2B5EF4-FFF2-40B4-BE49-F238E27FC236}">
                <a16:creationId xmlns:a16="http://schemas.microsoft.com/office/drawing/2014/main" id="{DB9D8AE7-7E96-4753-9F84-91D3096A5C66}"/>
              </a:ext>
            </a:extLst>
          </p:cNvPr>
          <p:cNvSpPr txBox="1">
            <a:spLocks/>
          </p:cNvSpPr>
          <p:nvPr/>
        </p:nvSpPr>
        <p:spPr>
          <a:xfrm>
            <a:off x="182319" y="-6055"/>
            <a:ext cx="6047467" cy="580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rgbClr val="EAAB00"/>
                </a:solidFill>
                <a:latin typeface="Frutiger LT 55 Roman" panose="020B0603030504020204" pitchFamily="34" charset="0"/>
                <a:ea typeface="+mj-ea"/>
                <a:cs typeface="+mj-cs"/>
              </a:defRPr>
            </a:lvl1pPr>
          </a:lstStyle>
          <a:p>
            <a:r>
              <a:rPr lang="en-US" sz="2800">
                <a:latin typeface="Calibri"/>
                <a:cs typeface="Calibri"/>
              </a:rPr>
              <a:t>Techniques in ML </a:t>
            </a:r>
            <a:endParaRPr lang="en-US" sz="2800">
              <a:latin typeface="Calibri"/>
              <a:ea typeface="Calibri"/>
              <a:cs typeface="Calibri"/>
            </a:endParaRPr>
          </a:p>
        </p:txBody>
      </p:sp>
      <p:sp>
        <p:nvSpPr>
          <p:cNvPr id="20" name="Content Placeholder 2">
            <a:extLst>
              <a:ext uri="{FF2B5EF4-FFF2-40B4-BE49-F238E27FC236}">
                <a16:creationId xmlns:a16="http://schemas.microsoft.com/office/drawing/2014/main" id="{9E45EC2C-7C04-99F7-BD41-6B50C2252301}"/>
              </a:ext>
            </a:extLst>
          </p:cNvPr>
          <p:cNvSpPr txBox="1">
            <a:spLocks/>
          </p:cNvSpPr>
          <p:nvPr/>
        </p:nvSpPr>
        <p:spPr>
          <a:xfrm>
            <a:off x="1034" y="580996"/>
            <a:ext cx="8924093" cy="253657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rgbClr val="032F5E"/>
                </a:solidFill>
                <a:latin typeface="Frutiger LT 45 Light" panose="020B0403030504020204" pitchFamily="34" charset="0"/>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rgbClr val="032F5E"/>
                </a:solidFill>
                <a:latin typeface="Frutiger LT 45 Light" panose="020B0403030504020204"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rgbClr val="032F5E"/>
                </a:solidFill>
                <a:latin typeface="Frutiger LT 45 Light" panose="020B0403030504020204" pitchFamily="34" charset="0"/>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rgbClr val="032F5E"/>
                </a:solidFill>
                <a:latin typeface="Frutiger LT 45 Light" panose="020B0403030504020204" pitchFamily="34" charset="0"/>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rgbClr val="032F5E"/>
                </a:solidFill>
                <a:latin typeface="Frutiger LT 45 Light" panose="020B0403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AutoNum type="arabicPeriod"/>
            </a:pPr>
            <a:r>
              <a:rPr lang="en-US" sz="1600" b="1">
                <a:latin typeface="Calibri"/>
                <a:cs typeface="Calibri"/>
              </a:rPr>
              <a:t>Classification </a:t>
            </a:r>
            <a:r>
              <a:rPr lang="en-US" sz="1600">
                <a:latin typeface="Calibri"/>
                <a:cs typeface="Calibri"/>
              </a:rPr>
              <a:t>is a supervised machine learning method where the model tries to predict discrete target variables using independent features. </a:t>
            </a:r>
            <a:endParaRPr lang="en-US"/>
          </a:p>
          <a:p>
            <a:pPr marL="342900" indent="-342900">
              <a:lnSpc>
                <a:spcPct val="150000"/>
              </a:lnSpc>
              <a:buAutoNum type="arabicPeriod"/>
            </a:pPr>
            <a:r>
              <a:rPr lang="en-US" sz="1600" b="1">
                <a:latin typeface="Calibri"/>
                <a:cs typeface="Calibri"/>
              </a:rPr>
              <a:t>Regression </a:t>
            </a:r>
            <a:r>
              <a:rPr lang="en-US" sz="1600">
                <a:latin typeface="Calibri"/>
                <a:cs typeface="Calibri"/>
              </a:rPr>
              <a:t>is a supervised machine </a:t>
            </a:r>
            <a:r>
              <a:rPr lang="en-US" sz="1600">
                <a:latin typeface="Calibri"/>
                <a:ea typeface="Roboto"/>
                <a:cs typeface="Calibri"/>
              </a:rPr>
              <a:t>learning</a:t>
            </a:r>
            <a:r>
              <a:rPr lang="en-US" sz="1600">
                <a:latin typeface="Calibri"/>
                <a:cs typeface="Calibri"/>
              </a:rPr>
              <a:t> method where the model tries to predict a continuous outcome based on one or more predictor variables.</a:t>
            </a:r>
          </a:p>
          <a:p>
            <a:pPr marL="342900" indent="-342900">
              <a:lnSpc>
                <a:spcPct val="150000"/>
              </a:lnSpc>
              <a:buAutoNum type="arabicPeriod"/>
            </a:pPr>
            <a:r>
              <a:rPr lang="en-US" sz="1600" b="1">
                <a:latin typeface="Calibri"/>
                <a:ea typeface="Roboto"/>
                <a:cs typeface="Calibri"/>
              </a:rPr>
              <a:t>Clustering </a:t>
            </a:r>
            <a:r>
              <a:rPr lang="en-US" sz="1600">
                <a:latin typeface="Calibri"/>
                <a:ea typeface="Roboto"/>
                <a:cs typeface="Calibri"/>
              </a:rPr>
              <a:t>is an unsupervised machine learning method where the dataset is split into groups (or clusters) based on similar attributes or features</a:t>
            </a:r>
          </a:p>
        </p:txBody>
      </p:sp>
      <p:pic>
        <p:nvPicPr>
          <p:cNvPr id="2" name="Picture 1">
            <a:extLst>
              <a:ext uri="{FF2B5EF4-FFF2-40B4-BE49-F238E27FC236}">
                <a16:creationId xmlns:a16="http://schemas.microsoft.com/office/drawing/2014/main" id="{BB766175-058A-6E1D-2822-C3D66571333C}"/>
              </a:ext>
            </a:extLst>
          </p:cNvPr>
          <p:cNvPicPr>
            <a:picLocks noChangeAspect="1"/>
          </p:cNvPicPr>
          <p:nvPr/>
        </p:nvPicPr>
        <p:blipFill>
          <a:blip r:embed="rId2"/>
          <a:stretch>
            <a:fillRect/>
          </a:stretch>
        </p:blipFill>
        <p:spPr>
          <a:xfrm>
            <a:off x="182495" y="3883270"/>
            <a:ext cx="5167513" cy="1992184"/>
          </a:xfrm>
          <a:prstGeom prst="rect">
            <a:avLst/>
          </a:prstGeom>
        </p:spPr>
      </p:pic>
      <p:pic>
        <p:nvPicPr>
          <p:cNvPr id="3" name="Picture 2" descr="A group of circles with blue and orange dots&#10;&#10;Description automatically generated">
            <a:extLst>
              <a:ext uri="{FF2B5EF4-FFF2-40B4-BE49-F238E27FC236}">
                <a16:creationId xmlns:a16="http://schemas.microsoft.com/office/drawing/2014/main" id="{0259087F-C913-639F-C3B9-CDB51FBB5035}"/>
              </a:ext>
            </a:extLst>
          </p:cNvPr>
          <p:cNvPicPr>
            <a:picLocks noChangeAspect="1"/>
          </p:cNvPicPr>
          <p:nvPr/>
        </p:nvPicPr>
        <p:blipFill>
          <a:blip r:embed="rId3"/>
          <a:stretch>
            <a:fillRect/>
          </a:stretch>
        </p:blipFill>
        <p:spPr>
          <a:xfrm>
            <a:off x="6234593" y="3610334"/>
            <a:ext cx="2870067" cy="2538053"/>
          </a:xfrm>
          <a:prstGeom prst="rect">
            <a:avLst/>
          </a:prstGeom>
        </p:spPr>
      </p:pic>
      <p:sp>
        <p:nvSpPr>
          <p:cNvPr id="4" name="Rectangle 3">
            <a:extLst>
              <a:ext uri="{FF2B5EF4-FFF2-40B4-BE49-F238E27FC236}">
                <a16:creationId xmlns:a16="http://schemas.microsoft.com/office/drawing/2014/main" id="{3D764673-26B2-9BAB-2336-F4CC53323036}"/>
              </a:ext>
            </a:extLst>
          </p:cNvPr>
          <p:cNvSpPr/>
          <p:nvPr/>
        </p:nvSpPr>
        <p:spPr>
          <a:xfrm>
            <a:off x="5756459" y="2833200"/>
            <a:ext cx="38420" cy="3726756"/>
          </a:xfrm>
          <a:prstGeom prst="rect">
            <a:avLst/>
          </a:prstGeom>
          <a:solidFill>
            <a:srgbClr val="0833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7C8AC71-213D-67D5-30A1-2EE0F5AA0F6D}"/>
              </a:ext>
            </a:extLst>
          </p:cNvPr>
          <p:cNvSpPr txBox="1"/>
          <p:nvPr/>
        </p:nvSpPr>
        <p:spPr>
          <a:xfrm>
            <a:off x="1312373" y="3272844"/>
            <a:ext cx="290946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u="sng">
                <a:solidFill>
                  <a:srgbClr val="08335E"/>
                </a:solidFill>
                <a:latin typeface="Calibri"/>
                <a:ea typeface="Calibri"/>
                <a:cs typeface="Arial"/>
              </a:rPr>
              <a:t>Classification vs Regression</a:t>
            </a:r>
            <a:endParaRPr lang="en-US" sz="1600" b="1" i="1" u="sng">
              <a:solidFill>
                <a:srgbClr val="08335E"/>
              </a:solidFill>
              <a:latin typeface="Calibri"/>
              <a:ea typeface="Calibri"/>
              <a:cs typeface="Calibri"/>
            </a:endParaRPr>
          </a:p>
        </p:txBody>
      </p:sp>
      <p:sp>
        <p:nvSpPr>
          <p:cNvPr id="6" name="TextBox 5">
            <a:extLst>
              <a:ext uri="{FF2B5EF4-FFF2-40B4-BE49-F238E27FC236}">
                <a16:creationId xmlns:a16="http://schemas.microsoft.com/office/drawing/2014/main" id="{E7B5B88C-C32A-D21D-3F62-D94D57283D7F}"/>
              </a:ext>
            </a:extLst>
          </p:cNvPr>
          <p:cNvSpPr txBox="1"/>
          <p:nvPr/>
        </p:nvSpPr>
        <p:spPr>
          <a:xfrm>
            <a:off x="6009238" y="3263238"/>
            <a:ext cx="290946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u="sng">
                <a:solidFill>
                  <a:srgbClr val="08335E"/>
                </a:solidFill>
                <a:latin typeface="Calibri"/>
                <a:ea typeface="Calibri"/>
                <a:cs typeface="Arial"/>
              </a:rPr>
              <a:t>Clustering</a:t>
            </a:r>
            <a:endParaRPr lang="en-US"/>
          </a:p>
        </p:txBody>
      </p:sp>
    </p:spTree>
    <p:extLst>
      <p:ext uri="{BB962C8B-B14F-4D97-AF65-F5344CB8AC3E}">
        <p14:creationId xmlns:p14="http://schemas.microsoft.com/office/powerpoint/2010/main" val="3410164549"/>
      </p:ext>
    </p:extLst>
  </p:cSld>
  <p:clrMapOvr>
    <a:masterClrMapping/>
  </p:clrMapOvr>
  <p:transition spd="med">
    <p:wipe/>
  </p:transition>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BF1361B78E01446A9E5A421EF6BDFFE" ma:contentTypeVersion="6" ma:contentTypeDescription="Create a new document." ma:contentTypeScope="" ma:versionID="6fb450fbe260c9c8549354ec14e91b8a">
  <xsd:schema xmlns:xsd="http://www.w3.org/2001/XMLSchema" xmlns:xs="http://www.w3.org/2001/XMLSchema" xmlns:p="http://schemas.microsoft.com/office/2006/metadata/properties" xmlns:ns3="d8058f1b-3052-4d7d-bf43-1ed7a9ded6de" targetNamespace="http://schemas.microsoft.com/office/2006/metadata/properties" ma:root="true" ma:fieldsID="c44cbf45ecc2583e53cee6984e4af844" ns3:_="">
    <xsd:import namespace="d8058f1b-3052-4d7d-bf43-1ed7a9ded6de"/>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058f1b-3052-4d7d-bf43-1ed7a9ded6de"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d8058f1b-3052-4d7d-bf43-1ed7a9ded6d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EAF38F-184C-40C2-8374-2D3E898363BF}">
  <ds:schemaRefs>
    <ds:schemaRef ds:uri="d8058f1b-3052-4d7d-bf43-1ed7a9ded6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E055671-AB85-4B07-8498-EBBBB4013D26}">
  <ds:schemaRefs>
    <ds:schemaRef ds:uri="d8058f1b-3052-4d7d-bf43-1ed7a9ded6d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DA66F98-7911-4791-B255-D258C047645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Algorithm Analysis</Template>
  <TotalTime>17191</TotalTime>
  <Words>5358</Words>
  <Application>Microsoft Office PowerPoint</Application>
  <PresentationFormat>On-screen Show (4:3)</PresentationFormat>
  <Paragraphs>508</Paragraphs>
  <Slides>67</Slides>
  <Notes>2</Notes>
  <HiddenSlides>15</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67</vt:i4>
      </vt:variant>
    </vt:vector>
  </HeadingPairs>
  <TitlesOfParts>
    <vt:vector size="78" baseType="lpstr">
      <vt:lpstr>Arial</vt:lpstr>
      <vt:lpstr>Arimo Bold Italics</vt:lpstr>
      <vt:lpstr>Calibri</vt:lpstr>
      <vt:lpstr>Frutiger LT 45 Light</vt:lpstr>
      <vt:lpstr>Frutiger LT 55 Roman</vt:lpstr>
      <vt:lpstr>Frutiger LT 65 Bold</vt:lpstr>
      <vt:lpstr>Wingdings</vt:lpstr>
      <vt:lpstr>Wingdings,Sans-Serif</vt:lpstr>
      <vt:lpstr>1_Office Theme</vt:lpstr>
      <vt:lpstr>Custom Design</vt:lpstr>
      <vt:lpstr>1_Custom Design</vt:lpstr>
      <vt:lpstr>PowerPoint Presentation</vt:lpstr>
      <vt:lpstr>PowerPoint Presentation</vt:lpstr>
      <vt:lpstr>Contents</vt:lpstr>
      <vt:lpstr>PowerPoint Presentation</vt:lpstr>
      <vt:lpstr>Background of Artificial Intelligence</vt:lpstr>
      <vt:lpstr>The AI Revolution</vt:lpstr>
      <vt:lpstr>Overview of Machine Learning</vt:lpstr>
      <vt:lpstr>Types of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Logistic Regression</vt:lpstr>
      <vt:lpstr>Random Forest</vt:lpstr>
      <vt:lpstr>PowerPoint Presentation</vt:lpstr>
      <vt:lpstr>PowerPoint Presentation</vt:lpstr>
      <vt:lpstr>PowerPoint Presentation</vt:lpstr>
      <vt:lpstr>Performances Analysis of the Algorithms</vt:lpstr>
      <vt:lpstr>PowerPoint Presentation</vt:lpstr>
      <vt:lpstr>PowerPoint Presentation</vt:lpstr>
      <vt:lpstr>Scenario 4: Customer Lifetime Value Prediction</vt:lpstr>
      <vt:lpstr>PowerPoint Presentation</vt:lpstr>
      <vt:lpstr>Scenario 5: House Price Prediction</vt:lpstr>
      <vt:lpstr>PowerPoint Presentation</vt:lpstr>
      <vt:lpstr>Linear Regression</vt:lpstr>
      <vt:lpstr>Random Forest Regression</vt:lpstr>
      <vt:lpstr>Support Vector Regression</vt:lpstr>
      <vt:lpstr>PowerPoint Presentation</vt:lpstr>
      <vt:lpstr>PowerPoint Presentation</vt:lpstr>
      <vt:lpstr>PowerPoint Presentation</vt:lpstr>
      <vt:lpstr>Clustering</vt:lpstr>
      <vt:lpstr>Scenario 7 – Credit Risk Profiling</vt:lpstr>
      <vt:lpstr>PowerPoint Presentation</vt:lpstr>
      <vt:lpstr>Scenario 8 – Marketing Strategy For Credit Cards</vt:lpstr>
      <vt:lpstr>PowerPoint Presentation</vt:lpstr>
      <vt:lpstr>K Means Clustering</vt:lpstr>
      <vt:lpstr>Gaussian Mixture Model</vt:lpstr>
      <vt:lpstr>DBSCAN</vt:lpstr>
      <vt:lpstr>PowerPoint Presentation</vt:lpstr>
      <vt:lpstr>PowerPoint Presentation</vt:lpstr>
      <vt:lpstr>So far …</vt:lpstr>
      <vt:lpstr>What is Reinforcement Learning?</vt:lpstr>
      <vt:lpstr>RL Formalization</vt:lpstr>
      <vt:lpstr>A Simple MDP: Grid World</vt:lpstr>
      <vt:lpstr>A Simple MDP: Grid World</vt:lpstr>
      <vt:lpstr>RL Algorithms</vt:lpstr>
      <vt:lpstr>Challenges in RL</vt:lpstr>
      <vt:lpstr>Values from AI technologies</vt:lpstr>
      <vt:lpstr>Application of RL in Finance</vt:lpstr>
      <vt:lpstr>Application of RL in Finance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Algorithms Review</dc:title>
  <dc:creator>Jamiu Oyetoro</dc:creator>
  <cp:lastModifiedBy>Ann Ulu</cp:lastModifiedBy>
  <cp:revision>132</cp:revision>
  <cp:lastPrinted>2019-02-26T17:20:43Z</cp:lastPrinted>
  <dcterms:created xsi:type="dcterms:W3CDTF">2024-05-29T10:12:02Z</dcterms:created>
  <dcterms:modified xsi:type="dcterms:W3CDTF">2025-04-25T01:30:16Z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0x0101007BF1361B78E01446A9E5A421EF6BDFFE</vt:lpwstr>
  </property>
  <property fmtid="{D5CDD505-2E9C-101B-9397-08002B2CF9AE}" pid="3" name="MSIP_Label_defa4170-0d19-0005-0004-bc88714345d2_Enabled">
    <vt:lpwstr>true</vt:lpwstr>
  </property>
  <property fmtid="{D5CDD505-2E9C-101B-9397-08002B2CF9AE}" pid="4" name="MSIP_Label_defa4170-0d19-0005-0004-bc88714345d2_SetDate">
    <vt:lpwstr>2024-05-20T13:03:20Z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2bb5279f-8d15-40e7-99e2-2cc23184c166</vt:lpwstr>
  </property>
  <property fmtid="{D5CDD505-2E9C-101B-9397-08002B2CF9AE}" pid="8" name="MSIP_Label_defa4170-0d19-0005-0004-bc88714345d2_ActionId">
    <vt:lpwstr>841333b5-d85b-4504-8a53-2f7918730dc2</vt:lpwstr>
  </property>
  <property fmtid="{D5CDD505-2E9C-101B-9397-08002B2CF9AE}" pid="9" name="MSIP_Label_defa4170-0d19-0005-0004-bc88714345d2_ContentBits">
    <vt:lpwstr>0</vt:lpwstr>
  </property>
</Properties>
</file>